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71" r:id="rId2"/>
    <p:sldId id="263" r:id="rId3"/>
    <p:sldId id="267" r:id="rId4"/>
    <p:sldId id="270" r:id="rId5"/>
    <p:sldId id="277" r:id="rId6"/>
    <p:sldId id="281" r:id="rId7"/>
    <p:sldId id="280" r:id="rId8"/>
    <p:sldId id="282" r:id="rId9"/>
    <p:sldId id="279" r:id="rId10"/>
    <p:sldId id="285" r:id="rId11"/>
    <p:sldId id="286" r:id="rId12"/>
    <p:sldId id="268" r:id="rId13"/>
    <p:sldId id="275" r:id="rId14"/>
    <p:sldId id="278" r:id="rId15"/>
    <p:sldId id="284" r:id="rId16"/>
    <p:sldId id="283" r:id="rId17"/>
    <p:sldId id="273" r:id="rId18"/>
    <p:sldId id="272"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0398"/>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77" autoAdjust="0"/>
    <p:restoredTop sz="96471" autoAdjust="0"/>
  </p:normalViewPr>
  <p:slideViewPr>
    <p:cSldViewPr>
      <p:cViewPr>
        <p:scale>
          <a:sx n="60" d="100"/>
          <a:sy n="60" d="100"/>
        </p:scale>
        <p:origin x="-264" y="-198"/>
      </p:cViewPr>
      <p:guideLst>
        <p:guide orient="horz" pos="2160"/>
        <p:guide pos="2880"/>
      </p:guideLst>
    </p:cSldViewPr>
  </p:slideViewPr>
  <p:notesTextViewPr>
    <p:cViewPr>
      <p:scale>
        <a:sx n="1" d="1"/>
        <a:sy n="1" d="1"/>
      </p:scale>
      <p:origin x="0" y="0"/>
    </p:cViewPr>
  </p:notesTextViewPr>
  <p:sorterViewPr>
    <p:cViewPr>
      <p:scale>
        <a:sx n="90" d="100"/>
        <a:sy n="9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2971800" cy="457200"/>
          </a:xfrm>
          <a:prstGeom prst="rect">
            <a:avLst/>
          </a:prstGeom>
          <a:noFill/>
          <a:ln>
            <a:noFill/>
          </a:ln>
        </p:spPr>
        <p:txBody>
          <a:bodyPr vert="horz" wrap="square" lIns="91440" tIns="45720" rIns="91440" bIns="45720" anchor="t" anchorCtr="0" compatLnSpc="1"/>
          <a:lstStyle>
            <a:lvl1pPr marL="0" marR="0" lvl="0" indent="0" algn="l" defTabSz="914400" rtl="0" fontAlgn="auto" hangingPunct="1">
              <a:lnSpc>
                <a:spcPct val="100000"/>
              </a:lnSpc>
              <a:spcBef>
                <a:spcPts val="0"/>
              </a:spcBef>
              <a:spcAft>
                <a:spcPts val="0"/>
              </a:spcAft>
              <a:buNone/>
              <a:tabLst/>
              <a:defRPr lang="fi-FI" sz="1200" b="0" i="0" u="none" strike="noStrike" kern="1200" cap="none" spc="0" baseline="0">
                <a:solidFill>
                  <a:srgbClr val="000000"/>
                </a:solidFill>
                <a:uFillTx/>
                <a:latin typeface="Calibri"/>
              </a:defRPr>
            </a:lvl1pPr>
          </a:lstStyle>
          <a:p>
            <a:pPr lvl="0"/>
            <a:endParaRPr lang="fi-FI"/>
          </a:p>
        </p:txBody>
      </p:sp>
      <p:sp>
        <p:nvSpPr>
          <p:cNvPr id="3" name="Date Placeholder 2"/>
          <p:cNvSpPr txBox="1">
            <a:spLocks noGrp="1"/>
          </p:cNvSpPr>
          <p:nvPr>
            <p:ph type="dt" idx="1"/>
          </p:nvPr>
        </p:nvSpPr>
        <p:spPr>
          <a:xfrm>
            <a:off x="3884608" y="0"/>
            <a:ext cx="2971800" cy="457200"/>
          </a:xfrm>
          <a:prstGeom prst="rect">
            <a:avLst/>
          </a:prstGeom>
          <a:noFill/>
          <a:ln>
            <a:noFill/>
          </a:ln>
        </p:spPr>
        <p:txBody>
          <a:bodyPr vert="horz" wrap="square" lIns="91440" tIns="45720" rIns="91440" bIns="45720" anchor="t" anchorCtr="0" compatLnSpc="1"/>
          <a:lstStyle>
            <a:lvl1pPr marL="0" marR="0" lvl="0" indent="0" algn="r" defTabSz="914400" rtl="0" fontAlgn="auto" hangingPunct="1">
              <a:lnSpc>
                <a:spcPct val="100000"/>
              </a:lnSpc>
              <a:spcBef>
                <a:spcPts val="0"/>
              </a:spcBef>
              <a:spcAft>
                <a:spcPts val="0"/>
              </a:spcAft>
              <a:buNone/>
              <a:tabLst/>
              <a:defRPr lang="fi-FI" sz="1200" b="0" i="0" u="none" strike="noStrike" kern="1200" cap="none" spc="0" baseline="0">
                <a:solidFill>
                  <a:srgbClr val="000000"/>
                </a:solidFill>
                <a:uFillTx/>
                <a:latin typeface="Calibri"/>
              </a:defRPr>
            </a:lvl1pPr>
          </a:lstStyle>
          <a:p>
            <a:pPr lvl="0"/>
            <a:fld id="{D335CBF7-6971-4C5F-A1DD-66515B9344C9}" type="datetime1">
              <a:rPr lang="fi-FI"/>
              <a:pPr lvl="0"/>
              <a:t>30.8.2013</a:t>
            </a:fld>
            <a:endParaRPr lang="fi-FI"/>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1">
            <a:solidFill>
              <a:srgbClr val="000000"/>
            </a:solidFill>
            <a:prstDash val="solid"/>
          </a:ln>
        </p:spPr>
      </p:sp>
      <p:sp>
        <p:nvSpPr>
          <p:cNvPr id="5" name="Notes Placeholder 4"/>
          <p:cNvSpPr txBox="1">
            <a:spLocks noGrp="1"/>
          </p:cNvSpPr>
          <p:nvPr>
            <p:ph type="body" sz="quarter" idx="3"/>
          </p:nvPr>
        </p:nvSpPr>
        <p:spPr>
          <a:xfrm>
            <a:off x="685800" y="4343400"/>
            <a:ext cx="5486400" cy="4114800"/>
          </a:xfrm>
          <a:prstGeom prst="rect">
            <a:avLst/>
          </a:prstGeom>
          <a:noFill/>
          <a:ln>
            <a:noFill/>
          </a:ln>
        </p:spPr>
        <p:txBody>
          <a:bodyPr vert="horz" wrap="square" lIns="91440" tIns="45720" rIns="91440" bIns="45720"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txBox="1">
            <a:spLocks noGrp="1"/>
          </p:cNvSpPr>
          <p:nvPr>
            <p:ph type="ftr" sz="quarter" idx="4"/>
          </p:nvPr>
        </p:nvSpPr>
        <p:spPr>
          <a:xfrm>
            <a:off x="0" y="8685208"/>
            <a:ext cx="2971800" cy="457200"/>
          </a:xfrm>
          <a:prstGeom prst="rect">
            <a:avLst/>
          </a:prstGeom>
          <a:noFill/>
          <a:ln>
            <a:noFill/>
          </a:ln>
        </p:spPr>
        <p:txBody>
          <a:bodyPr vert="horz" wrap="square" lIns="91440" tIns="45720" rIns="91440" bIns="45720" anchor="b" anchorCtr="0" compatLnSpc="1"/>
          <a:lstStyle>
            <a:lvl1pPr marL="0" marR="0" lvl="0" indent="0" algn="l" defTabSz="914400" rtl="0" fontAlgn="auto" hangingPunct="1">
              <a:lnSpc>
                <a:spcPct val="100000"/>
              </a:lnSpc>
              <a:spcBef>
                <a:spcPts val="0"/>
              </a:spcBef>
              <a:spcAft>
                <a:spcPts val="0"/>
              </a:spcAft>
              <a:buNone/>
              <a:tabLst/>
              <a:defRPr lang="fi-FI" sz="1200" b="0" i="0" u="none" strike="noStrike" kern="1200" cap="none" spc="0" baseline="0">
                <a:solidFill>
                  <a:srgbClr val="000000"/>
                </a:solidFill>
                <a:uFillTx/>
                <a:latin typeface="Calibri"/>
              </a:defRPr>
            </a:lvl1pPr>
          </a:lstStyle>
          <a:p>
            <a:pPr lvl="0"/>
            <a:endParaRPr lang="fi-FI"/>
          </a:p>
        </p:txBody>
      </p:sp>
      <p:sp>
        <p:nvSpPr>
          <p:cNvPr id="7" name="Slide Number Placeholder 6"/>
          <p:cNvSpPr txBox="1">
            <a:spLocks noGrp="1"/>
          </p:cNvSpPr>
          <p:nvPr>
            <p:ph type="sldNum" sz="quarter" idx="5"/>
          </p:nvPr>
        </p:nvSpPr>
        <p:spPr>
          <a:xfrm>
            <a:off x="3884608" y="8685208"/>
            <a:ext cx="2971800" cy="457200"/>
          </a:xfrm>
          <a:prstGeom prst="rect">
            <a:avLst/>
          </a:prstGeom>
          <a:noFill/>
          <a:ln>
            <a:noFill/>
          </a:ln>
        </p:spPr>
        <p:txBody>
          <a:bodyPr vert="horz" wrap="square" lIns="91440" tIns="45720" rIns="91440" bIns="45720" anchor="b" anchorCtr="0" compatLnSpc="1"/>
          <a:lstStyle>
            <a:lvl1pPr marL="0" marR="0" lvl="0" indent="0" algn="r" defTabSz="914400" rtl="0" fontAlgn="auto" hangingPunct="1">
              <a:lnSpc>
                <a:spcPct val="100000"/>
              </a:lnSpc>
              <a:spcBef>
                <a:spcPts val="0"/>
              </a:spcBef>
              <a:spcAft>
                <a:spcPts val="0"/>
              </a:spcAft>
              <a:buNone/>
              <a:tabLst/>
              <a:defRPr lang="fi-FI" sz="1200" b="0" i="0" u="none" strike="noStrike" kern="1200" cap="none" spc="0" baseline="0">
                <a:solidFill>
                  <a:srgbClr val="000000"/>
                </a:solidFill>
                <a:uFillTx/>
                <a:latin typeface="Calibri"/>
              </a:defRPr>
            </a:lvl1pPr>
          </a:lstStyle>
          <a:p>
            <a:pPr lvl="0"/>
            <a:fld id="{2D0D259D-2A57-4430-AB94-FBC0C6E19155}" type="slidenum">
              <a:t>‹#›</a:t>
            </a:fld>
            <a:endParaRPr lang="fi-FI"/>
          </a:p>
        </p:txBody>
      </p:sp>
    </p:spTree>
    <p:extLst>
      <p:ext uri="{BB962C8B-B14F-4D97-AF65-F5344CB8AC3E}">
        <p14:creationId xmlns:p14="http://schemas.microsoft.com/office/powerpoint/2010/main" val="2003909238"/>
      </p:ext>
    </p:extLst>
  </p:cSld>
  <p:clrMap bg1="lt1" tx1="dk1" bg2="lt2" tx2="dk2" accent1="accent1" accent2="accent2" accent3="accent3" accent4="accent4" accent5="accent5" accent6="accent6" hlink="hlink" folHlink="folHlink"/>
  <p:notesStyle>
    <a:lvl1pPr marL="0" marR="0" lvl="0"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1pPr>
    <a:lvl2pPr marL="457200" marR="0" lvl="1"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2pPr>
    <a:lvl3pPr marL="914400" marR="0" lvl="2"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3pPr>
    <a:lvl4pPr marL="1371600" marR="0" lvl="3"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4pPr>
    <a:lvl5pPr marL="1828800" marR="0" lvl="4" indent="0" algn="l" defTabSz="914400" rtl="0" fontAlgn="auto" hangingPunct="1">
      <a:lnSpc>
        <a:spcPct val="100000"/>
      </a:lnSpc>
      <a:spcBef>
        <a:spcPts val="0"/>
      </a:spcBef>
      <a:spcAft>
        <a:spcPts val="0"/>
      </a:spcAft>
      <a:buNone/>
      <a:tabLst/>
      <a:defRPr lang="en-US"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i-FI" dirty="0" err="1" smtClean="0"/>
              <a:t>Based</a:t>
            </a:r>
            <a:r>
              <a:rPr lang="fi-FI" dirty="0" smtClean="0"/>
              <a:t> on the </a:t>
            </a:r>
            <a:r>
              <a:rPr lang="fi-FI" dirty="0" err="1" smtClean="0"/>
              <a:t>need</a:t>
            </a:r>
            <a:r>
              <a:rPr lang="fi-FI" dirty="0" smtClean="0"/>
              <a:t> of </a:t>
            </a:r>
            <a:r>
              <a:rPr lang="fi-FI" dirty="0" err="1" smtClean="0"/>
              <a:t>innovative</a:t>
            </a:r>
            <a:r>
              <a:rPr lang="fi-FI" dirty="0" smtClean="0"/>
              <a:t> and </a:t>
            </a:r>
            <a:r>
              <a:rPr lang="fi-FI" dirty="0" err="1" smtClean="0"/>
              <a:t>creative</a:t>
            </a:r>
            <a:r>
              <a:rPr lang="fi-FI" dirty="0" smtClean="0"/>
              <a:t> </a:t>
            </a:r>
            <a:r>
              <a:rPr lang="fi-FI" dirty="0" err="1" smtClean="0"/>
              <a:t>workforce</a:t>
            </a:r>
            <a:r>
              <a:rPr lang="fi-FI" dirty="0" smtClean="0"/>
              <a:t>, </a:t>
            </a:r>
            <a:r>
              <a:rPr lang="fi-FI" dirty="0" err="1" smtClean="0"/>
              <a:t>ability</a:t>
            </a:r>
            <a:r>
              <a:rPr lang="fi-FI" dirty="0" smtClean="0"/>
              <a:t> to </a:t>
            </a:r>
            <a:r>
              <a:rPr lang="fi-FI" dirty="0" err="1" smtClean="0"/>
              <a:t>adapt</a:t>
            </a:r>
            <a:r>
              <a:rPr lang="fi-FI" dirty="0" smtClean="0"/>
              <a:t> to </a:t>
            </a:r>
            <a:r>
              <a:rPr lang="fi-FI" dirty="0" err="1" smtClean="0"/>
              <a:t>changes</a:t>
            </a:r>
            <a:endParaRPr lang="en-GB" dirty="0" smtClean="0"/>
          </a:p>
          <a:p>
            <a:endParaRPr lang="en-GB" dirty="0"/>
          </a:p>
        </p:txBody>
      </p:sp>
      <p:sp>
        <p:nvSpPr>
          <p:cNvPr id="4" name="Slide Number Placeholder 3"/>
          <p:cNvSpPr txBox="1"/>
          <p:nvPr/>
        </p:nvSpPr>
        <p:spPr>
          <a:xfrm>
            <a:off x="3884608" y="8685208"/>
            <a:ext cx="2971800" cy="457200"/>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D32BFFE-F3E9-4E69-B09E-891A4A6FFD45}" type="slidenum">
              <a:t>3</a:t>
            </a:fld>
            <a:endParaRPr lang="fi-FI" sz="1200" b="0" i="0" u="none" strike="noStrike" kern="1200" cap="none" spc="0" baseline="0">
              <a:solidFill>
                <a:srgbClr val="000000"/>
              </a:solidFill>
              <a:uFillTx/>
              <a:latin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Objective 1</a:t>
            </a:r>
          </a:p>
          <a:p>
            <a:r>
              <a:rPr lang="en-GB" dirty="0" smtClean="0">
                <a:latin typeface="Verdana" pitchFamily="34" charset="0"/>
                <a:ea typeface="Verdana" pitchFamily="34" charset="0"/>
                <a:cs typeface="Verdana" pitchFamily="34" charset="0"/>
              </a:rPr>
              <a:t>The state of art, benchmarking and competences of the project partners will provide a solid background for this objective. The focus will be on </a:t>
            </a:r>
            <a:r>
              <a:rPr lang="en-GB" dirty="0" err="1" smtClean="0">
                <a:latin typeface="Verdana" pitchFamily="34" charset="0"/>
                <a:ea typeface="Verdana" pitchFamily="34" charset="0"/>
                <a:cs typeface="Verdana" pitchFamily="34" charset="0"/>
              </a:rPr>
              <a:t>workpackages</a:t>
            </a:r>
            <a:r>
              <a:rPr lang="en-GB" dirty="0" smtClean="0">
                <a:latin typeface="Verdana" pitchFamily="34" charset="0"/>
                <a:ea typeface="Verdana" pitchFamily="34" charset="0"/>
                <a:cs typeface="Verdana" pitchFamily="34" charset="0"/>
              </a:rPr>
              <a:t> (WP) 2 and 3. The relevance and the quality of the study module will be tested and evaluated in the WP 4 and 5.</a:t>
            </a:r>
          </a:p>
          <a:p>
            <a:endParaRPr lang="en-GB" dirty="0" smtClean="0"/>
          </a:p>
          <a:p>
            <a:r>
              <a:rPr lang="en-GB" dirty="0" smtClean="0"/>
              <a:t>To address this problem, Creative Strategic Foresight-project (CSF) will focus on developing and testing a study module which will combine creativity with strategic thinking as well as applied research with education.</a:t>
            </a:r>
          </a:p>
          <a:p>
            <a:endParaRPr lang="fi-FI" dirty="0" smtClean="0"/>
          </a:p>
          <a:p>
            <a:endParaRPr lang="fi-FI" dirty="0" smtClean="0"/>
          </a:p>
          <a:p>
            <a:r>
              <a:rPr lang="en-GB" dirty="0" smtClean="0">
                <a:latin typeface="Verdana" pitchFamily="34" charset="0"/>
                <a:ea typeface="Verdana" pitchFamily="34" charset="0"/>
                <a:cs typeface="Verdana" pitchFamily="34" charset="0"/>
              </a:rPr>
              <a:t>Students become able to identify core challenges in specific sectors, for instance, by listening researchers who open up their research findings, and by inviting different stakeholders, such as companies and policy makers, to discuss about the challenges in workshops, and e.g. inviting students to participate in research.</a:t>
            </a:r>
          </a:p>
          <a:p>
            <a:r>
              <a:rPr lang="en-GB" dirty="0" smtClean="0">
                <a:latin typeface="Verdana" pitchFamily="34" charset="0"/>
                <a:ea typeface="Verdana" pitchFamily="34" charset="0"/>
                <a:cs typeface="Verdana" pitchFamily="34" charset="0"/>
              </a:rPr>
              <a:t>These actions will be planned and designed in the WP 2-3, and tested and evaluated in the WP 4-5. The testing and evaluation results will be used for development, dissemination and exploitation purposes in the relevant </a:t>
            </a:r>
            <a:r>
              <a:rPr lang="en-GB" dirty="0" err="1" smtClean="0">
                <a:latin typeface="Verdana" pitchFamily="34" charset="0"/>
                <a:ea typeface="Verdana" pitchFamily="34" charset="0"/>
                <a:cs typeface="Verdana" pitchFamily="34" charset="0"/>
              </a:rPr>
              <a:t>workpackages</a:t>
            </a:r>
            <a:r>
              <a:rPr lang="en-GB" dirty="0" smtClean="0">
                <a:latin typeface="Verdana" pitchFamily="34" charset="0"/>
                <a:ea typeface="Verdana" pitchFamily="34" charset="0"/>
                <a:cs typeface="Verdana" pitchFamily="34" charset="0"/>
              </a:rPr>
              <a:t>.</a:t>
            </a:r>
          </a:p>
          <a:p>
            <a:endParaRPr lang="en-GB" dirty="0" smtClean="0"/>
          </a:p>
          <a:p>
            <a:endParaRPr lang="en-GB" dirty="0"/>
          </a:p>
        </p:txBody>
      </p:sp>
      <p:sp>
        <p:nvSpPr>
          <p:cNvPr id="4" name="Slide Number Placeholder 3"/>
          <p:cNvSpPr>
            <a:spLocks noGrp="1"/>
          </p:cNvSpPr>
          <p:nvPr>
            <p:ph type="sldNum" sz="quarter" idx="10"/>
          </p:nvPr>
        </p:nvSpPr>
        <p:spPr/>
        <p:txBody>
          <a:bodyPr/>
          <a:lstStyle/>
          <a:p>
            <a:pPr lvl="0"/>
            <a:fld id="{2D0D259D-2A57-4430-AB94-FBC0C6E19155}" type="slidenum">
              <a:rPr lang="en-GB" smtClean="0"/>
              <a:t>4</a:t>
            </a:fld>
            <a:endParaRPr lang="en-GB"/>
          </a:p>
        </p:txBody>
      </p:sp>
    </p:spTree>
    <p:extLst>
      <p:ext uri="{BB962C8B-B14F-4D97-AF65-F5344CB8AC3E}">
        <p14:creationId xmlns:p14="http://schemas.microsoft.com/office/powerpoint/2010/main" val="41617530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latin typeface="Verdana" pitchFamily="34" charset="0"/>
                <a:ea typeface="Verdana" pitchFamily="34" charset="0"/>
                <a:cs typeface="Verdana" pitchFamily="34" charset="0"/>
              </a:rPr>
              <a:t>1.Students and teachers</a:t>
            </a:r>
          </a:p>
          <a:p>
            <a:pPr>
              <a:buFontTx/>
              <a:buChar char="-"/>
            </a:pPr>
            <a:r>
              <a:rPr lang="en-GB" dirty="0" smtClean="0">
                <a:latin typeface="Verdana" pitchFamily="34" charset="0"/>
                <a:ea typeface="Verdana" pitchFamily="34" charset="0"/>
                <a:cs typeface="Verdana" pitchFamily="34" charset="0"/>
              </a:rPr>
              <a:t>website, newsletters, seminars, papers and publications of the field, and personal contacts , information events, testing the module.</a:t>
            </a:r>
          </a:p>
          <a:p>
            <a:pPr>
              <a:buFontTx/>
              <a:buChar char="-"/>
            </a:pPr>
            <a:r>
              <a:rPr lang="en-GB" dirty="0" smtClean="0">
                <a:latin typeface="Verdana" pitchFamily="34" charset="0"/>
                <a:ea typeface="Verdana" pitchFamily="34" charset="0"/>
                <a:cs typeface="Verdana" pitchFamily="34" charset="0"/>
              </a:rPr>
              <a:t> In addition partner universities will be reached via a private project e-working area, workshops, testing and content development: during the WP 2 and 3, a testing group of teachers and students will be selected among the partner universities. They will implement and evaluate the study programme.</a:t>
            </a:r>
          </a:p>
          <a:p>
            <a:r>
              <a:rPr lang="en-GB" dirty="0" smtClean="0">
                <a:latin typeface="Verdana" pitchFamily="34" charset="0"/>
                <a:ea typeface="Verdana" pitchFamily="34" charset="0"/>
                <a:cs typeface="Verdana" pitchFamily="34" charset="0"/>
              </a:rPr>
              <a:t> </a:t>
            </a:r>
          </a:p>
          <a:p>
            <a:r>
              <a:rPr lang="en-GB" dirty="0" smtClean="0">
                <a:latin typeface="Verdana" pitchFamily="34" charset="0"/>
                <a:ea typeface="Verdana" pitchFamily="34" charset="0"/>
                <a:cs typeface="Verdana" pitchFamily="34" charset="0"/>
              </a:rPr>
              <a:t>2. Researchers at the partner universities but also in research </a:t>
            </a:r>
          </a:p>
          <a:p>
            <a:r>
              <a:rPr lang="fi-FI" dirty="0" smtClean="0">
                <a:latin typeface="Verdana" pitchFamily="34" charset="0"/>
                <a:ea typeface="Verdana" pitchFamily="34" charset="0"/>
                <a:cs typeface="Verdana" pitchFamily="34" charset="0"/>
              </a:rPr>
              <a:t>- </a:t>
            </a:r>
            <a:r>
              <a:rPr lang="en-GB" dirty="0" smtClean="0">
                <a:latin typeface="Verdana" pitchFamily="34" charset="0"/>
                <a:ea typeface="Verdana" pitchFamily="34" charset="0"/>
                <a:cs typeface="Verdana" pitchFamily="34" charset="0"/>
              </a:rPr>
              <a:t>website, newsletters, publications, events and personal contacts and meetings, the researchers will be reached by inviting them to give lectures and guide student workshops during the WP 3.</a:t>
            </a:r>
          </a:p>
          <a:p>
            <a:r>
              <a:rPr lang="en-GB" dirty="0" smtClean="0">
                <a:latin typeface="Verdana" pitchFamily="34" charset="0"/>
                <a:ea typeface="Verdana" pitchFamily="34" charset="0"/>
                <a:cs typeface="Verdana" pitchFamily="34" charset="0"/>
              </a:rPr>
              <a:t> </a:t>
            </a:r>
          </a:p>
          <a:p>
            <a:r>
              <a:rPr lang="en-GB" dirty="0" smtClean="0">
                <a:latin typeface="Verdana" pitchFamily="34" charset="0"/>
                <a:ea typeface="Verdana" pitchFamily="34" charset="0"/>
                <a:cs typeface="Verdana" pitchFamily="34" charset="0"/>
              </a:rPr>
              <a:t>3. Companies and other organizations which will be contacted during the WP 2 and 3 and invited to attend the workshops together with students. Companies and organizations are asked to present problems and challenges in their competitive environment which students can focus on solving. The expected impact is increased innovation and research knowledge in the companies, and understanding how to better cooperate with education.</a:t>
            </a:r>
          </a:p>
          <a:p>
            <a:r>
              <a:rPr lang="en-GB" dirty="0" smtClean="0">
                <a:latin typeface="Verdana" pitchFamily="34" charset="0"/>
                <a:ea typeface="Verdana" pitchFamily="34" charset="0"/>
                <a:cs typeface="Verdana" pitchFamily="34" charset="0"/>
              </a:rPr>
              <a:t>This target group will also be reached via the project website, newsletters, publications, events and personal contacts and meetings.</a:t>
            </a:r>
          </a:p>
          <a:p>
            <a:endParaRPr lang="en-GB" dirty="0" smtClean="0"/>
          </a:p>
          <a:p>
            <a:endParaRPr lang="en-GB" dirty="0"/>
          </a:p>
        </p:txBody>
      </p:sp>
      <p:sp>
        <p:nvSpPr>
          <p:cNvPr id="4" name="Slide Number Placeholder 3"/>
          <p:cNvSpPr>
            <a:spLocks noGrp="1"/>
          </p:cNvSpPr>
          <p:nvPr>
            <p:ph type="sldNum" sz="quarter" idx="10"/>
          </p:nvPr>
        </p:nvSpPr>
        <p:spPr/>
        <p:txBody>
          <a:bodyPr/>
          <a:lstStyle/>
          <a:p>
            <a:pPr lvl="0"/>
            <a:fld id="{2D0D259D-2A57-4430-AB94-FBC0C6E19155}" type="slidenum">
              <a:rPr lang="en-GB" smtClean="0"/>
              <a:t>5</a:t>
            </a:fld>
            <a:endParaRPr lang="en-GB"/>
          </a:p>
        </p:txBody>
      </p:sp>
    </p:spTree>
    <p:extLst>
      <p:ext uri="{BB962C8B-B14F-4D97-AF65-F5344CB8AC3E}">
        <p14:creationId xmlns:p14="http://schemas.microsoft.com/office/powerpoint/2010/main" val="1031181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latin typeface="Verdana" pitchFamily="34" charset="0"/>
                <a:ea typeface="Verdana" pitchFamily="34" charset="0"/>
                <a:cs typeface="Verdana" pitchFamily="34" charset="0"/>
              </a:rPr>
              <a:t>Indicators, short- and long-term</a:t>
            </a:r>
          </a:p>
          <a:p>
            <a:pPr>
              <a:buFontTx/>
              <a:buChar char="-"/>
            </a:pPr>
            <a:r>
              <a:rPr lang="en-GB" dirty="0" smtClean="0">
                <a:latin typeface="Verdana" pitchFamily="34" charset="0"/>
                <a:ea typeface="Verdana" pitchFamily="34" charset="0"/>
                <a:cs typeface="Verdana" pitchFamily="34" charset="0"/>
              </a:rPr>
              <a:t>quantitative- the number of representatives of target groups involved</a:t>
            </a:r>
          </a:p>
          <a:p>
            <a:pPr>
              <a:buFontTx/>
              <a:buChar char="-"/>
            </a:pPr>
            <a:r>
              <a:rPr lang="en-GB" dirty="0" smtClean="0">
                <a:latin typeface="Verdana" pitchFamily="34" charset="0"/>
                <a:ea typeface="Verdana" pitchFamily="34" charset="0"/>
                <a:cs typeface="Verdana" pitchFamily="34" charset="0"/>
              </a:rPr>
              <a:t>qualitative indicators: the quality and depth of their involvement and increased understanding.</a:t>
            </a:r>
          </a:p>
          <a:p>
            <a:endParaRPr lang="en-GB" dirty="0" smtClean="0"/>
          </a:p>
          <a:p>
            <a:endParaRPr lang="en-GB" dirty="0"/>
          </a:p>
        </p:txBody>
      </p:sp>
      <p:sp>
        <p:nvSpPr>
          <p:cNvPr id="4" name="Slide Number Placeholder 3"/>
          <p:cNvSpPr>
            <a:spLocks noGrp="1"/>
          </p:cNvSpPr>
          <p:nvPr>
            <p:ph type="sldNum" sz="quarter" idx="10"/>
          </p:nvPr>
        </p:nvSpPr>
        <p:spPr/>
        <p:txBody>
          <a:bodyPr/>
          <a:lstStyle/>
          <a:p>
            <a:pPr lvl="0"/>
            <a:fld id="{2D0D259D-2A57-4430-AB94-FBC0C6E19155}" type="slidenum">
              <a:rPr lang="en-GB" smtClean="0"/>
              <a:t>6</a:t>
            </a:fld>
            <a:endParaRPr lang="en-GB"/>
          </a:p>
        </p:txBody>
      </p:sp>
    </p:spTree>
    <p:extLst>
      <p:ext uri="{BB962C8B-B14F-4D97-AF65-F5344CB8AC3E}">
        <p14:creationId xmlns:p14="http://schemas.microsoft.com/office/powerpoint/2010/main" val="1682819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buFontTx/>
              <a:buChar char="•"/>
            </a:pPr>
            <a:r>
              <a:rPr lang="fi-FI" sz="1600" dirty="0" err="1" smtClean="0">
                <a:solidFill>
                  <a:srgbClr val="CCCC00"/>
                </a:solidFill>
                <a:latin typeface="Verdana" pitchFamily="34" charset="0"/>
                <a:ea typeface="Verdana" pitchFamily="34" charset="0"/>
                <a:cs typeface="Verdana" pitchFamily="34" charset="0"/>
              </a:rPr>
              <a:t>Researchers</a:t>
            </a:r>
            <a:r>
              <a:rPr lang="fi-FI" sz="1600" dirty="0" smtClean="0">
                <a:solidFill>
                  <a:srgbClr val="CCCC00"/>
                </a:solidFill>
                <a:latin typeface="Verdana" pitchFamily="34" charset="0"/>
                <a:ea typeface="Verdana" pitchFamily="34" charset="0"/>
                <a:cs typeface="Verdana" pitchFamily="34" charset="0"/>
              </a:rPr>
              <a:t> </a:t>
            </a:r>
            <a:r>
              <a:rPr lang="fi-FI" sz="1600" dirty="0" err="1" smtClean="0">
                <a:solidFill>
                  <a:srgbClr val="CCCC00"/>
                </a:solidFill>
                <a:latin typeface="Verdana" pitchFamily="34" charset="0"/>
                <a:ea typeface="Verdana" pitchFamily="34" charset="0"/>
                <a:cs typeface="Verdana" pitchFamily="34" charset="0"/>
              </a:rPr>
              <a:t>involved</a:t>
            </a:r>
            <a:r>
              <a:rPr lang="fi-FI" sz="1600" dirty="0" smtClean="0">
                <a:solidFill>
                  <a:srgbClr val="CCCC00"/>
                </a:solidFill>
                <a:latin typeface="Verdana" pitchFamily="34" charset="0"/>
                <a:ea typeface="Verdana" pitchFamily="34" charset="0"/>
                <a:cs typeface="Verdana" pitchFamily="34" charset="0"/>
              </a:rPr>
              <a:t> in </a:t>
            </a:r>
            <a:r>
              <a:rPr lang="fi-FI" sz="1600" dirty="0" err="1" smtClean="0">
                <a:solidFill>
                  <a:srgbClr val="CCCC00"/>
                </a:solidFill>
                <a:latin typeface="Verdana" pitchFamily="34" charset="0"/>
                <a:ea typeface="Verdana" pitchFamily="34" charset="0"/>
                <a:cs typeface="Verdana" pitchFamily="34" charset="0"/>
              </a:rPr>
              <a:t>teaching</a:t>
            </a:r>
            <a:endParaRPr lang="en-GB" sz="1600" dirty="0" smtClean="0">
              <a:solidFill>
                <a:srgbClr val="CCCC00"/>
              </a:solidFill>
              <a:latin typeface="Verdana" pitchFamily="34" charset="0"/>
              <a:ea typeface="Verdana" pitchFamily="34" charset="0"/>
              <a:cs typeface="Verdana" pitchFamily="34" charset="0"/>
            </a:endParaRPr>
          </a:p>
          <a:p>
            <a:pPr lvl="1">
              <a:buFontTx/>
              <a:buChar char="•"/>
            </a:pPr>
            <a:r>
              <a:rPr lang="en-GB" sz="1600" dirty="0" smtClean="0">
                <a:solidFill>
                  <a:srgbClr val="CCCC00"/>
                </a:solidFill>
                <a:latin typeface="Verdana" pitchFamily="34" charset="0"/>
                <a:ea typeface="Verdana" pitchFamily="34" charset="0"/>
                <a:cs typeface="Verdana" pitchFamily="34" charset="0"/>
              </a:rPr>
              <a:t>Students participating in applied research</a:t>
            </a:r>
          </a:p>
          <a:p>
            <a:pPr lvl="1">
              <a:buFontTx/>
              <a:buChar char="•"/>
            </a:pPr>
            <a:r>
              <a:rPr lang="en-GB" sz="1600" dirty="0" smtClean="0">
                <a:solidFill>
                  <a:srgbClr val="CCCC00"/>
                </a:solidFill>
                <a:latin typeface="Verdana" pitchFamily="34" charset="0"/>
                <a:ea typeface="Verdana" pitchFamily="34" charset="0"/>
                <a:cs typeface="Verdana" pitchFamily="34" charset="0"/>
              </a:rPr>
              <a:t>Companies and other organisations provide/ are used as material for research and education</a:t>
            </a:r>
          </a:p>
          <a:p>
            <a:pPr lvl="1">
              <a:buFontTx/>
              <a:buChar char="•"/>
            </a:pPr>
            <a:r>
              <a:rPr lang="en-GB" sz="1600" dirty="0" smtClean="0">
                <a:solidFill>
                  <a:srgbClr val="CCCC00"/>
                </a:solidFill>
                <a:latin typeface="Verdana" pitchFamily="34" charset="0"/>
                <a:ea typeface="Verdana" pitchFamily="34" charset="0"/>
                <a:cs typeface="Verdana" pitchFamily="34" charset="0"/>
              </a:rPr>
              <a:t>a toolbox of innovation methods, such as strategic roadmaps, user research, new technology research and environmental scanning. </a:t>
            </a:r>
          </a:p>
          <a:p>
            <a:endParaRPr lang="en-US" i="1" dirty="0" smtClean="0">
              <a:latin typeface="Verdana" pitchFamily="34" charset="0"/>
              <a:ea typeface="Verdana" pitchFamily="34" charset="0"/>
              <a:cs typeface="Verdana" pitchFamily="34" charset="0"/>
            </a:endParaRPr>
          </a:p>
          <a:p>
            <a:pPr>
              <a:buFontTx/>
              <a:buChar char="•"/>
            </a:pPr>
            <a:endParaRPr lang="en-US" i="1" dirty="0" smtClean="0">
              <a:latin typeface="Verdana" pitchFamily="34" charset="0"/>
              <a:ea typeface="Verdana" pitchFamily="34" charset="0"/>
              <a:cs typeface="Verdana" pitchFamily="34" charset="0"/>
            </a:endParaRPr>
          </a:p>
          <a:p>
            <a:pPr>
              <a:buFontTx/>
              <a:buChar char="•"/>
            </a:pPr>
            <a:r>
              <a:rPr lang="en-US" i="1" dirty="0" smtClean="0">
                <a:latin typeface="Verdana" pitchFamily="34" charset="0"/>
                <a:ea typeface="Verdana" pitchFamily="34" charset="0"/>
                <a:cs typeface="Verdana" pitchFamily="34" charset="0"/>
              </a:rPr>
              <a:t>Idea lens = </a:t>
            </a:r>
            <a:r>
              <a:rPr lang="en-US" dirty="0" smtClean="0">
                <a:latin typeface="Verdana" pitchFamily="34" charset="0"/>
                <a:ea typeface="Verdana" pitchFamily="34" charset="0"/>
                <a:cs typeface="Verdana" pitchFamily="34" charset="0"/>
              </a:rPr>
              <a:t>strategy is not defined by the management, but by changes in the environment (e.g. in the context of customers, competitors and suppliers), and all employees should participate in strategic thinking. Idea lens is the basis for this project: we aim to develop the creative competences of future employees so that they are better able to engage with strategic development of their workplaces. They need to know, for instance, how to evaluate the environment and changes in it, how to use this information to develop the organization, and how to interpret things creatively, from different perspectives.</a:t>
            </a:r>
          </a:p>
          <a:p>
            <a:endParaRPr lang="en-US" dirty="0" smtClean="0">
              <a:latin typeface="Verdana" pitchFamily="34" charset="0"/>
              <a:ea typeface="Verdana" pitchFamily="34" charset="0"/>
              <a:cs typeface="Verdana" pitchFamily="34" charset="0"/>
            </a:endParaRPr>
          </a:p>
          <a:p>
            <a:pPr>
              <a:buFontTx/>
              <a:buChar char="•"/>
            </a:pPr>
            <a:r>
              <a:rPr lang="en-US" dirty="0" smtClean="0">
                <a:latin typeface="Verdana" pitchFamily="34" charset="0"/>
                <a:ea typeface="Verdana" pitchFamily="34" charset="0"/>
                <a:cs typeface="Verdana" pitchFamily="34" charset="0"/>
              </a:rPr>
              <a:t>7. Johnson, Scholes </a:t>
            </a:r>
            <a:r>
              <a:rPr lang="en-US" dirty="0" err="1" smtClean="0">
                <a:latin typeface="Verdana" pitchFamily="34" charset="0"/>
                <a:ea typeface="Verdana" pitchFamily="34" charset="0"/>
                <a:cs typeface="Verdana" pitchFamily="34" charset="0"/>
              </a:rPr>
              <a:t>ja</a:t>
            </a:r>
            <a:r>
              <a:rPr lang="en-US" dirty="0" smtClean="0">
                <a:latin typeface="Verdana" pitchFamily="34" charset="0"/>
                <a:ea typeface="Verdana" pitchFamily="34" charset="0"/>
                <a:cs typeface="Verdana" pitchFamily="34" charset="0"/>
              </a:rPr>
              <a:t> Whittington (2006). Exploring corporate strategy. Pearson Prentice Hall. </a:t>
            </a:r>
            <a:endParaRPr lang="en-GB" dirty="0" smtClean="0">
              <a:latin typeface="Verdana" pitchFamily="34" charset="0"/>
              <a:ea typeface="Verdana" pitchFamily="34" charset="0"/>
              <a:cs typeface="Verdana" pitchFamily="34" charset="0"/>
            </a:endParaRPr>
          </a:p>
          <a:p>
            <a:endParaRPr lang="en-GB" dirty="0" smtClean="0"/>
          </a:p>
        </p:txBody>
      </p:sp>
      <p:sp>
        <p:nvSpPr>
          <p:cNvPr id="4" name="Slide Number Placeholder 3"/>
          <p:cNvSpPr>
            <a:spLocks noGrp="1"/>
          </p:cNvSpPr>
          <p:nvPr>
            <p:ph type="sldNum" sz="quarter" idx="10"/>
          </p:nvPr>
        </p:nvSpPr>
        <p:spPr/>
        <p:txBody>
          <a:bodyPr/>
          <a:lstStyle/>
          <a:p>
            <a:pPr lvl="0"/>
            <a:fld id="{2D0D259D-2A57-4430-AB94-FBC0C6E19155}" type="slidenum">
              <a:rPr lang="en-GB" smtClean="0"/>
              <a:t>7</a:t>
            </a:fld>
            <a:endParaRPr lang="en-GB"/>
          </a:p>
        </p:txBody>
      </p:sp>
    </p:spTree>
    <p:extLst>
      <p:ext uri="{BB962C8B-B14F-4D97-AF65-F5344CB8AC3E}">
        <p14:creationId xmlns:p14="http://schemas.microsoft.com/office/powerpoint/2010/main" val="34472493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pPr lvl="4">
              <a:buFontTx/>
              <a:buChar char="•"/>
            </a:pPr>
            <a:r>
              <a:rPr lang="fi-FI" sz="1600" dirty="0" err="1" smtClean="0">
                <a:solidFill>
                  <a:srgbClr val="CCCC00"/>
                </a:solidFill>
                <a:latin typeface="Verdana" pitchFamily="34" charset="0"/>
                <a:ea typeface="Verdana" pitchFamily="34" charset="0"/>
                <a:cs typeface="Verdana" pitchFamily="34" charset="0"/>
              </a:rPr>
              <a:t>Researchers</a:t>
            </a:r>
            <a:r>
              <a:rPr lang="fi-FI" sz="1600" dirty="0" smtClean="0">
                <a:solidFill>
                  <a:srgbClr val="CCCC00"/>
                </a:solidFill>
                <a:latin typeface="Verdana" pitchFamily="34" charset="0"/>
                <a:ea typeface="Verdana" pitchFamily="34" charset="0"/>
                <a:cs typeface="Verdana" pitchFamily="34" charset="0"/>
              </a:rPr>
              <a:t> </a:t>
            </a:r>
            <a:r>
              <a:rPr lang="fi-FI" sz="1600" dirty="0" err="1" smtClean="0">
                <a:solidFill>
                  <a:srgbClr val="CCCC00"/>
                </a:solidFill>
                <a:latin typeface="Verdana" pitchFamily="34" charset="0"/>
                <a:ea typeface="Verdana" pitchFamily="34" charset="0"/>
                <a:cs typeface="Verdana" pitchFamily="34" charset="0"/>
              </a:rPr>
              <a:t>involved</a:t>
            </a:r>
            <a:r>
              <a:rPr lang="fi-FI" sz="1600" dirty="0" smtClean="0">
                <a:solidFill>
                  <a:srgbClr val="CCCC00"/>
                </a:solidFill>
                <a:latin typeface="Verdana" pitchFamily="34" charset="0"/>
                <a:ea typeface="Verdana" pitchFamily="34" charset="0"/>
                <a:cs typeface="Verdana" pitchFamily="34" charset="0"/>
              </a:rPr>
              <a:t> in </a:t>
            </a:r>
            <a:r>
              <a:rPr lang="fi-FI" sz="1600" dirty="0" err="1" smtClean="0">
                <a:solidFill>
                  <a:srgbClr val="CCCC00"/>
                </a:solidFill>
                <a:latin typeface="Verdana" pitchFamily="34" charset="0"/>
                <a:ea typeface="Verdana" pitchFamily="34" charset="0"/>
                <a:cs typeface="Verdana" pitchFamily="34" charset="0"/>
              </a:rPr>
              <a:t>teaching</a:t>
            </a:r>
            <a:endParaRPr lang="en-GB" sz="1600" dirty="0" smtClean="0">
              <a:solidFill>
                <a:srgbClr val="CCCC00"/>
              </a:solidFill>
              <a:latin typeface="Verdana" pitchFamily="34" charset="0"/>
              <a:ea typeface="Verdana" pitchFamily="34" charset="0"/>
              <a:cs typeface="Verdana" pitchFamily="34" charset="0"/>
            </a:endParaRPr>
          </a:p>
          <a:p>
            <a:pPr lvl="1">
              <a:buFontTx/>
              <a:buChar char="•"/>
            </a:pPr>
            <a:r>
              <a:rPr lang="en-GB" sz="1600" dirty="0" smtClean="0">
                <a:solidFill>
                  <a:srgbClr val="CCCC00"/>
                </a:solidFill>
                <a:latin typeface="Verdana" pitchFamily="34" charset="0"/>
                <a:ea typeface="Verdana" pitchFamily="34" charset="0"/>
                <a:cs typeface="Verdana" pitchFamily="34" charset="0"/>
              </a:rPr>
              <a:t>Students participating in applied research</a:t>
            </a:r>
          </a:p>
          <a:p>
            <a:pPr lvl="1">
              <a:buFontTx/>
              <a:buChar char="•"/>
            </a:pPr>
            <a:r>
              <a:rPr lang="en-GB" sz="1600" dirty="0" smtClean="0">
                <a:solidFill>
                  <a:srgbClr val="CCCC00"/>
                </a:solidFill>
                <a:latin typeface="Verdana" pitchFamily="34" charset="0"/>
                <a:ea typeface="Verdana" pitchFamily="34" charset="0"/>
                <a:cs typeface="Verdana" pitchFamily="34" charset="0"/>
              </a:rPr>
              <a:t>Companies and other organisations provide/ are used as material for research and education</a:t>
            </a:r>
          </a:p>
          <a:p>
            <a:pPr lvl="1">
              <a:buFontTx/>
              <a:buChar char="•"/>
            </a:pPr>
            <a:r>
              <a:rPr lang="en-GB" sz="1600" dirty="0" smtClean="0">
                <a:solidFill>
                  <a:srgbClr val="CCCC00"/>
                </a:solidFill>
                <a:latin typeface="Verdana" pitchFamily="34" charset="0"/>
                <a:ea typeface="Verdana" pitchFamily="34" charset="0"/>
                <a:cs typeface="Verdana" pitchFamily="34" charset="0"/>
              </a:rPr>
              <a:t>a toolbox of innovation methods, such as strategic roadmaps, user research, new technology research and environmental scanning. </a:t>
            </a:r>
          </a:p>
          <a:p>
            <a:endParaRPr lang="en-US" i="1" dirty="0" smtClean="0">
              <a:latin typeface="Verdana" pitchFamily="34" charset="0"/>
              <a:ea typeface="Verdana" pitchFamily="34" charset="0"/>
              <a:cs typeface="Verdana" pitchFamily="34" charset="0"/>
            </a:endParaRPr>
          </a:p>
          <a:p>
            <a:pPr>
              <a:buFontTx/>
              <a:buChar char="•"/>
            </a:pPr>
            <a:endParaRPr lang="en-US" i="1" dirty="0" smtClean="0">
              <a:latin typeface="Verdana" pitchFamily="34" charset="0"/>
              <a:ea typeface="Verdana" pitchFamily="34" charset="0"/>
              <a:cs typeface="Verdana" pitchFamily="34" charset="0"/>
            </a:endParaRPr>
          </a:p>
          <a:p>
            <a:pPr>
              <a:buFontTx/>
              <a:buChar char="•"/>
            </a:pPr>
            <a:r>
              <a:rPr lang="en-US" i="1" dirty="0" smtClean="0">
                <a:latin typeface="Verdana" pitchFamily="34" charset="0"/>
                <a:ea typeface="Verdana" pitchFamily="34" charset="0"/>
                <a:cs typeface="Verdana" pitchFamily="34" charset="0"/>
              </a:rPr>
              <a:t>Idea lens = </a:t>
            </a:r>
            <a:r>
              <a:rPr lang="en-US" dirty="0" smtClean="0">
                <a:latin typeface="Verdana" pitchFamily="34" charset="0"/>
                <a:ea typeface="Verdana" pitchFamily="34" charset="0"/>
                <a:cs typeface="Verdana" pitchFamily="34" charset="0"/>
              </a:rPr>
              <a:t>strategy is not defined by the management, but by changes in the environment (e.g. in the context of customers, competitors and suppliers), and all employees should participate in strategic thinking. Idea lens is the basis for this project: we aim to develop the creative competences of future employees so that they are better able to engage with strategic development of their workplaces. They need to know, for instance, how to evaluate the environment and changes in it, how to use this information to develop the organization, and how to interpret things creatively, from different perspectives.</a:t>
            </a:r>
          </a:p>
          <a:p>
            <a:endParaRPr lang="en-US" dirty="0" smtClean="0">
              <a:latin typeface="Verdana" pitchFamily="34" charset="0"/>
              <a:ea typeface="Verdana" pitchFamily="34" charset="0"/>
              <a:cs typeface="Verdana" pitchFamily="34" charset="0"/>
            </a:endParaRPr>
          </a:p>
          <a:p>
            <a:pPr>
              <a:buFontTx/>
              <a:buChar char="•"/>
            </a:pPr>
            <a:r>
              <a:rPr lang="en-US" dirty="0" smtClean="0">
                <a:latin typeface="Verdana" pitchFamily="34" charset="0"/>
                <a:ea typeface="Verdana" pitchFamily="34" charset="0"/>
                <a:cs typeface="Verdana" pitchFamily="34" charset="0"/>
              </a:rPr>
              <a:t>7. Johnson, Scholes </a:t>
            </a:r>
            <a:r>
              <a:rPr lang="en-US" dirty="0" err="1" smtClean="0">
                <a:latin typeface="Verdana" pitchFamily="34" charset="0"/>
                <a:ea typeface="Verdana" pitchFamily="34" charset="0"/>
                <a:cs typeface="Verdana" pitchFamily="34" charset="0"/>
              </a:rPr>
              <a:t>ja</a:t>
            </a:r>
            <a:r>
              <a:rPr lang="en-US" dirty="0" smtClean="0">
                <a:latin typeface="Verdana" pitchFamily="34" charset="0"/>
                <a:ea typeface="Verdana" pitchFamily="34" charset="0"/>
                <a:cs typeface="Verdana" pitchFamily="34" charset="0"/>
              </a:rPr>
              <a:t> Whittington (2006). Exploring corporate strategy. Pearson Prentice Hall. </a:t>
            </a:r>
            <a:endParaRPr lang="en-GB" dirty="0" smtClean="0">
              <a:latin typeface="Verdana" pitchFamily="34" charset="0"/>
              <a:ea typeface="Verdana" pitchFamily="34" charset="0"/>
              <a:cs typeface="Verdana" pitchFamily="34" charset="0"/>
            </a:endParaRPr>
          </a:p>
          <a:p>
            <a:endParaRPr lang="en-GB" dirty="0" smtClean="0"/>
          </a:p>
        </p:txBody>
      </p:sp>
      <p:sp>
        <p:nvSpPr>
          <p:cNvPr id="4" name="Slide Number Placeholder 3"/>
          <p:cNvSpPr txBox="1"/>
          <p:nvPr/>
        </p:nvSpPr>
        <p:spPr>
          <a:xfrm>
            <a:off x="3884608" y="8685208"/>
            <a:ext cx="2971800" cy="457200"/>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D32BFFE-F3E9-4E69-B09E-891A4A6FFD45}" type="slidenum">
              <a:t>8</a:t>
            </a:fld>
            <a:endParaRPr lang="fi-FI" sz="1200" b="0" i="0" u="none" strike="noStrike" kern="1200" cap="none" spc="0" baseline="0">
              <a:solidFill>
                <a:srgbClr val="000000"/>
              </a:solidFill>
              <a:uFillTx/>
              <a:latin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txBox="1">
            <a:spLocks noGrp="1"/>
          </p:cNvSpPr>
          <p:nvPr>
            <p:ph type="body" sz="quarter" idx="1"/>
          </p:nvPr>
        </p:nvSpPr>
        <p:spPr/>
        <p:txBody>
          <a:bodyPr/>
          <a:lstStyle/>
          <a:p>
            <a:endParaRPr lang="en-GB"/>
          </a:p>
        </p:txBody>
      </p:sp>
      <p:sp>
        <p:nvSpPr>
          <p:cNvPr id="4" name="Slide Number Placeholder 3"/>
          <p:cNvSpPr txBox="1"/>
          <p:nvPr/>
        </p:nvSpPr>
        <p:spPr>
          <a:xfrm>
            <a:off x="3884608" y="8685208"/>
            <a:ext cx="2971800" cy="457200"/>
          </a:xfrm>
          <a:prstGeom prst="rect">
            <a:avLst/>
          </a:prstGeom>
          <a:noFill/>
          <a:ln>
            <a:noFill/>
          </a:ln>
        </p:spPr>
        <p:txBody>
          <a:bodyPr vert="horz" wrap="square" lIns="91440" tIns="45720" rIns="91440" bIns="45720" anchor="b" anchorCtr="0" compatLnSpc="1"/>
          <a:lstStyle/>
          <a:p>
            <a:pPr marL="0" marR="0" lvl="0" indent="0" algn="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1D32BFFE-F3E9-4E69-B09E-891A4A6FFD45}" type="slidenum">
              <a:t>14</a:t>
            </a:fld>
            <a:endParaRPr lang="fi-FI" sz="1200" b="0" i="0" u="none" strike="noStrike" kern="1200" cap="none" spc="0" baseline="0">
              <a:solidFill>
                <a:srgbClr val="000000"/>
              </a:solidFill>
              <a:uFillTx/>
              <a:latin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txBox="1">
            <a:spLocks noGrp="1"/>
          </p:cNvSpPr>
          <p:nvPr>
            <p:ph type="ctrTitle"/>
          </p:nvPr>
        </p:nvSpPr>
        <p:spPr>
          <a:xfrm>
            <a:off x="685800" y="2130423"/>
            <a:ext cx="7772400" cy="1470026"/>
          </a:xfrm>
        </p:spPr>
        <p:txBody>
          <a:bodyPr/>
          <a:lstStyle>
            <a:lvl1pPr>
              <a:defRPr/>
            </a:lvl1pPr>
          </a:lstStyle>
          <a:p>
            <a:pPr lvl="0"/>
            <a:r>
              <a:rPr lang="en-US"/>
              <a:t>Click to edit Master title style</a:t>
            </a:r>
            <a:endParaRPr lang="fi-FI"/>
          </a:p>
        </p:txBody>
      </p:sp>
      <p:sp>
        <p:nvSpPr>
          <p:cNvPr id="3" name="Subtitle 2"/>
          <p:cNvSpPr txBox="1">
            <a:spLocks noGrp="1"/>
          </p:cNvSpPr>
          <p:nvPr>
            <p:ph type="subTitle" idx="1"/>
          </p:nvPr>
        </p:nvSpPr>
        <p:spPr>
          <a:xfrm>
            <a:off x="1371600" y="3886200"/>
            <a:ext cx="6400800" cy="1752603"/>
          </a:xfrm>
        </p:spPr>
        <p:txBody>
          <a:bodyPr anchorCtr="1"/>
          <a:lstStyle>
            <a:lvl1pPr marL="0" indent="0" algn="ctr">
              <a:buNone/>
              <a:defRPr>
                <a:solidFill>
                  <a:srgbClr val="898989"/>
                </a:solidFill>
              </a:defRPr>
            </a:lvl1pPr>
          </a:lstStyle>
          <a:p>
            <a:pPr lvl="0"/>
            <a:r>
              <a:rPr lang="en-US"/>
              <a:t>Click to edit Master subtitle style</a:t>
            </a:r>
            <a:endParaRPr lang="fi-FI"/>
          </a:p>
        </p:txBody>
      </p:sp>
      <p:sp>
        <p:nvSpPr>
          <p:cNvPr id="4" name="Date Placeholder 3"/>
          <p:cNvSpPr txBox="1">
            <a:spLocks noGrp="1"/>
          </p:cNvSpPr>
          <p:nvPr>
            <p:ph type="dt" sz="half" idx="7"/>
          </p:nvPr>
        </p:nvSpPr>
        <p:spPr/>
        <p:txBody>
          <a:bodyPr/>
          <a:lstStyle>
            <a:lvl1pPr>
              <a:defRPr/>
            </a:lvl1pPr>
          </a:lstStyle>
          <a:p>
            <a:pPr lvl="0"/>
            <a:fld id="{2E2BF95A-FE00-4117-94E1-485FCDCADA5A}" type="datetime1">
              <a:rPr lang="fi-FI"/>
              <a:pPr lvl="0"/>
              <a:t>30.8.2013</a:t>
            </a:fld>
            <a:endParaRPr lang="fi-FI"/>
          </a:p>
        </p:txBody>
      </p:sp>
      <p:sp>
        <p:nvSpPr>
          <p:cNvPr id="5" name="Footer Placeholder 4"/>
          <p:cNvSpPr txBox="1">
            <a:spLocks noGrp="1"/>
          </p:cNvSpPr>
          <p:nvPr>
            <p:ph type="ftr" sz="quarter" idx="9"/>
          </p:nvPr>
        </p:nvSpPr>
        <p:spPr/>
        <p:txBody>
          <a:bodyPr/>
          <a:lstStyle>
            <a:lvl1pPr>
              <a:defRPr/>
            </a:lvl1pPr>
          </a:lstStyle>
          <a:p>
            <a:pPr lvl="0"/>
            <a:endParaRPr lang="fi-FI"/>
          </a:p>
        </p:txBody>
      </p:sp>
      <p:sp>
        <p:nvSpPr>
          <p:cNvPr id="6" name="Slide Number Placeholder 5"/>
          <p:cNvSpPr txBox="1">
            <a:spLocks noGrp="1"/>
          </p:cNvSpPr>
          <p:nvPr>
            <p:ph type="sldNum" sz="quarter" idx="8"/>
          </p:nvPr>
        </p:nvSpPr>
        <p:spPr/>
        <p:txBody>
          <a:bodyPr/>
          <a:lstStyle>
            <a:lvl1pPr>
              <a:defRPr/>
            </a:lvl1pPr>
          </a:lstStyle>
          <a:p>
            <a:pPr lvl="0"/>
            <a:fld id="{2B95E778-19E5-4968-998F-37F577A3AC00}" type="slidenum">
              <a:t>‹#›</a:t>
            </a:fld>
            <a:endParaRPr lang="fi-FI"/>
          </a:p>
        </p:txBody>
      </p:sp>
    </p:spTree>
    <p:extLst>
      <p:ext uri="{BB962C8B-B14F-4D97-AF65-F5344CB8AC3E}">
        <p14:creationId xmlns:p14="http://schemas.microsoft.com/office/powerpoint/2010/main" val="1330140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fi-FI"/>
          </a:p>
        </p:txBody>
      </p:sp>
      <p:sp>
        <p:nvSpPr>
          <p:cNvPr id="3" name="Vertical Text Placeholder 2"/>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p:cNvSpPr txBox="1">
            <a:spLocks noGrp="1"/>
          </p:cNvSpPr>
          <p:nvPr>
            <p:ph type="dt" sz="half" idx="7"/>
          </p:nvPr>
        </p:nvSpPr>
        <p:spPr/>
        <p:txBody>
          <a:bodyPr/>
          <a:lstStyle>
            <a:lvl1pPr>
              <a:defRPr/>
            </a:lvl1pPr>
          </a:lstStyle>
          <a:p>
            <a:pPr lvl="0"/>
            <a:fld id="{ED41B581-A1A0-45EC-B1D2-5FDF64D7030E}" type="datetime1">
              <a:rPr lang="fi-FI"/>
              <a:pPr lvl="0"/>
              <a:t>30.8.2013</a:t>
            </a:fld>
            <a:endParaRPr lang="fi-FI"/>
          </a:p>
        </p:txBody>
      </p:sp>
      <p:sp>
        <p:nvSpPr>
          <p:cNvPr id="5" name="Footer Placeholder 4"/>
          <p:cNvSpPr txBox="1">
            <a:spLocks noGrp="1"/>
          </p:cNvSpPr>
          <p:nvPr>
            <p:ph type="ftr" sz="quarter" idx="9"/>
          </p:nvPr>
        </p:nvSpPr>
        <p:spPr/>
        <p:txBody>
          <a:bodyPr/>
          <a:lstStyle>
            <a:lvl1pPr>
              <a:defRPr/>
            </a:lvl1pPr>
          </a:lstStyle>
          <a:p>
            <a:pPr lvl="0"/>
            <a:endParaRPr lang="fi-FI"/>
          </a:p>
        </p:txBody>
      </p:sp>
      <p:sp>
        <p:nvSpPr>
          <p:cNvPr id="6" name="Slide Number Placeholder 5"/>
          <p:cNvSpPr txBox="1">
            <a:spLocks noGrp="1"/>
          </p:cNvSpPr>
          <p:nvPr>
            <p:ph type="sldNum" sz="quarter" idx="8"/>
          </p:nvPr>
        </p:nvSpPr>
        <p:spPr/>
        <p:txBody>
          <a:bodyPr/>
          <a:lstStyle>
            <a:lvl1pPr>
              <a:defRPr/>
            </a:lvl1pPr>
          </a:lstStyle>
          <a:p>
            <a:pPr lvl="0"/>
            <a:fld id="{E1E5CC70-B02C-4692-9223-2C7B28A7B092}" type="slidenum">
              <a:t>‹#›</a:t>
            </a:fld>
            <a:endParaRPr lang="fi-FI"/>
          </a:p>
        </p:txBody>
      </p:sp>
    </p:spTree>
    <p:extLst>
      <p:ext uri="{BB962C8B-B14F-4D97-AF65-F5344CB8AC3E}">
        <p14:creationId xmlns:p14="http://schemas.microsoft.com/office/powerpoint/2010/main" val="3465880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txBox="1">
            <a:spLocks noGrp="1"/>
          </p:cNvSpPr>
          <p:nvPr>
            <p:ph type="title" orient="vert"/>
          </p:nvPr>
        </p:nvSpPr>
        <p:spPr>
          <a:xfrm>
            <a:off x="6629400" y="274640"/>
            <a:ext cx="2057400" cy="5851529"/>
          </a:xfrm>
        </p:spPr>
        <p:txBody>
          <a:bodyPr vert="eaVert"/>
          <a:lstStyle>
            <a:lvl1pPr>
              <a:defRPr/>
            </a:lvl1pPr>
          </a:lstStyle>
          <a:p>
            <a:pPr lvl="0"/>
            <a:r>
              <a:rPr lang="en-US"/>
              <a:t>Click to edit Master title style</a:t>
            </a:r>
            <a:endParaRPr lang="fi-FI"/>
          </a:p>
        </p:txBody>
      </p:sp>
      <p:sp>
        <p:nvSpPr>
          <p:cNvPr id="3" name="Vertical Text Placeholder 2"/>
          <p:cNvSpPr txBox="1">
            <a:spLocks noGrp="1"/>
          </p:cNvSpPr>
          <p:nvPr>
            <p:ph type="body" orient="vert" idx="1"/>
          </p:nvPr>
        </p:nvSpPr>
        <p:spPr>
          <a:xfrm>
            <a:off x="457200" y="274640"/>
            <a:ext cx="6019796" cy="5851529"/>
          </a:xfrm>
        </p:spPr>
        <p:txBody>
          <a:bodyPr vert="eaVert"/>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p:cNvSpPr txBox="1">
            <a:spLocks noGrp="1"/>
          </p:cNvSpPr>
          <p:nvPr>
            <p:ph type="dt" sz="half" idx="7"/>
          </p:nvPr>
        </p:nvSpPr>
        <p:spPr/>
        <p:txBody>
          <a:bodyPr/>
          <a:lstStyle>
            <a:lvl1pPr>
              <a:defRPr/>
            </a:lvl1pPr>
          </a:lstStyle>
          <a:p>
            <a:pPr lvl="0"/>
            <a:fld id="{E70112D1-D8B0-48B6-A33B-186C0084237E}" type="datetime1">
              <a:rPr lang="fi-FI"/>
              <a:pPr lvl="0"/>
              <a:t>30.8.2013</a:t>
            </a:fld>
            <a:endParaRPr lang="fi-FI"/>
          </a:p>
        </p:txBody>
      </p:sp>
      <p:sp>
        <p:nvSpPr>
          <p:cNvPr id="5" name="Footer Placeholder 4"/>
          <p:cNvSpPr txBox="1">
            <a:spLocks noGrp="1"/>
          </p:cNvSpPr>
          <p:nvPr>
            <p:ph type="ftr" sz="quarter" idx="9"/>
          </p:nvPr>
        </p:nvSpPr>
        <p:spPr/>
        <p:txBody>
          <a:bodyPr/>
          <a:lstStyle>
            <a:lvl1pPr>
              <a:defRPr/>
            </a:lvl1pPr>
          </a:lstStyle>
          <a:p>
            <a:pPr lvl="0"/>
            <a:endParaRPr lang="fi-FI"/>
          </a:p>
        </p:txBody>
      </p:sp>
      <p:sp>
        <p:nvSpPr>
          <p:cNvPr id="6" name="Slide Number Placeholder 5"/>
          <p:cNvSpPr txBox="1">
            <a:spLocks noGrp="1"/>
          </p:cNvSpPr>
          <p:nvPr>
            <p:ph type="sldNum" sz="quarter" idx="8"/>
          </p:nvPr>
        </p:nvSpPr>
        <p:spPr/>
        <p:txBody>
          <a:bodyPr/>
          <a:lstStyle>
            <a:lvl1pPr>
              <a:defRPr/>
            </a:lvl1pPr>
          </a:lstStyle>
          <a:p>
            <a:pPr lvl="0"/>
            <a:fld id="{F0083817-1A3D-4A2A-813E-550CDBCA7090}" type="slidenum">
              <a:t>‹#›</a:t>
            </a:fld>
            <a:endParaRPr lang="fi-FI"/>
          </a:p>
        </p:txBody>
      </p:sp>
    </p:spTree>
    <p:extLst>
      <p:ext uri="{BB962C8B-B14F-4D97-AF65-F5344CB8AC3E}">
        <p14:creationId xmlns:p14="http://schemas.microsoft.com/office/powerpoint/2010/main" val="41586821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fi-FI"/>
          </a:p>
        </p:txBody>
      </p:sp>
      <p:sp>
        <p:nvSpPr>
          <p:cNvPr id="3" name="Content Placeholder 2"/>
          <p:cNvSpPr txBox="1">
            <a:spLocks noGrp="1"/>
          </p:cNvSpPr>
          <p:nvPr>
            <p:ph idx="1"/>
          </p:nvPr>
        </p:nvSpPr>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p:cNvSpPr txBox="1">
            <a:spLocks noGrp="1"/>
          </p:cNvSpPr>
          <p:nvPr>
            <p:ph type="dt" sz="half" idx="7"/>
          </p:nvPr>
        </p:nvSpPr>
        <p:spPr/>
        <p:txBody>
          <a:bodyPr/>
          <a:lstStyle>
            <a:lvl1pPr>
              <a:defRPr/>
            </a:lvl1pPr>
          </a:lstStyle>
          <a:p>
            <a:pPr lvl="0"/>
            <a:fld id="{6B1D49E3-B8CF-4700-ACCE-5D6FAB55C370}" type="datetime1">
              <a:rPr lang="fi-FI"/>
              <a:pPr lvl="0"/>
              <a:t>30.8.2013</a:t>
            </a:fld>
            <a:endParaRPr lang="fi-FI"/>
          </a:p>
        </p:txBody>
      </p:sp>
      <p:sp>
        <p:nvSpPr>
          <p:cNvPr id="5" name="Footer Placeholder 4"/>
          <p:cNvSpPr txBox="1">
            <a:spLocks noGrp="1"/>
          </p:cNvSpPr>
          <p:nvPr>
            <p:ph type="ftr" sz="quarter" idx="9"/>
          </p:nvPr>
        </p:nvSpPr>
        <p:spPr/>
        <p:txBody>
          <a:bodyPr/>
          <a:lstStyle>
            <a:lvl1pPr>
              <a:defRPr/>
            </a:lvl1pPr>
          </a:lstStyle>
          <a:p>
            <a:pPr lvl="0"/>
            <a:endParaRPr lang="fi-FI"/>
          </a:p>
        </p:txBody>
      </p:sp>
      <p:sp>
        <p:nvSpPr>
          <p:cNvPr id="6" name="Slide Number Placeholder 5"/>
          <p:cNvSpPr txBox="1">
            <a:spLocks noGrp="1"/>
          </p:cNvSpPr>
          <p:nvPr>
            <p:ph type="sldNum" sz="quarter" idx="8"/>
          </p:nvPr>
        </p:nvSpPr>
        <p:spPr/>
        <p:txBody>
          <a:bodyPr/>
          <a:lstStyle>
            <a:lvl1pPr>
              <a:defRPr/>
            </a:lvl1pPr>
          </a:lstStyle>
          <a:p>
            <a:pPr lvl="0"/>
            <a:fld id="{C85707AA-A48A-4FCE-984E-08A9424F6980}" type="slidenum">
              <a:t>‹#›</a:t>
            </a:fld>
            <a:endParaRPr lang="fi-FI"/>
          </a:p>
        </p:txBody>
      </p:sp>
    </p:spTree>
    <p:extLst>
      <p:ext uri="{BB962C8B-B14F-4D97-AF65-F5344CB8AC3E}">
        <p14:creationId xmlns:p14="http://schemas.microsoft.com/office/powerpoint/2010/main" val="41637623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txBox="1">
            <a:spLocks noGrp="1"/>
          </p:cNvSpPr>
          <p:nvPr>
            <p:ph type="title"/>
          </p:nvPr>
        </p:nvSpPr>
        <p:spPr>
          <a:xfrm>
            <a:off x="722311" y="4406895"/>
            <a:ext cx="7772400" cy="1362071"/>
          </a:xfrm>
        </p:spPr>
        <p:txBody>
          <a:bodyPr anchor="t" anchorCtr="0"/>
          <a:lstStyle>
            <a:lvl1pPr algn="l">
              <a:defRPr sz="4000" b="1" cap="all"/>
            </a:lvl1pPr>
          </a:lstStyle>
          <a:p>
            <a:pPr lvl="0"/>
            <a:r>
              <a:rPr lang="en-US"/>
              <a:t>Click to edit Master title style</a:t>
            </a:r>
            <a:endParaRPr lang="fi-FI"/>
          </a:p>
        </p:txBody>
      </p:sp>
      <p:sp>
        <p:nvSpPr>
          <p:cNvPr id="3" name="Text Placeholder 2"/>
          <p:cNvSpPr txBox="1">
            <a:spLocks noGrp="1"/>
          </p:cNvSpPr>
          <p:nvPr>
            <p:ph type="body" idx="1"/>
          </p:nvPr>
        </p:nvSpPr>
        <p:spPr>
          <a:xfrm>
            <a:off x="722311" y="2906713"/>
            <a:ext cx="7772400" cy="1500182"/>
          </a:xfrm>
        </p:spPr>
        <p:txBody>
          <a:bodyPr anchor="b"/>
          <a:lstStyle>
            <a:lvl1pPr marL="0" indent="0">
              <a:spcBef>
                <a:spcPts val="500"/>
              </a:spcBef>
              <a:buNone/>
              <a:defRPr sz="2000">
                <a:solidFill>
                  <a:srgbClr val="898989"/>
                </a:solidFill>
              </a:defRPr>
            </a:lvl1pPr>
          </a:lstStyle>
          <a:p>
            <a:pPr lvl="0"/>
            <a:r>
              <a:rPr lang="en-US"/>
              <a:t>Click to edit Master text styles</a:t>
            </a:r>
          </a:p>
        </p:txBody>
      </p:sp>
      <p:sp>
        <p:nvSpPr>
          <p:cNvPr id="4" name="Date Placeholder 3"/>
          <p:cNvSpPr txBox="1">
            <a:spLocks noGrp="1"/>
          </p:cNvSpPr>
          <p:nvPr>
            <p:ph type="dt" sz="half" idx="7"/>
          </p:nvPr>
        </p:nvSpPr>
        <p:spPr/>
        <p:txBody>
          <a:bodyPr/>
          <a:lstStyle>
            <a:lvl1pPr>
              <a:defRPr/>
            </a:lvl1pPr>
          </a:lstStyle>
          <a:p>
            <a:pPr lvl="0"/>
            <a:fld id="{5AE5DBB5-60AB-43E1-ACC2-6DDAE570F276}" type="datetime1">
              <a:rPr lang="fi-FI"/>
              <a:pPr lvl="0"/>
              <a:t>30.8.2013</a:t>
            </a:fld>
            <a:endParaRPr lang="fi-FI"/>
          </a:p>
        </p:txBody>
      </p:sp>
      <p:sp>
        <p:nvSpPr>
          <p:cNvPr id="5" name="Footer Placeholder 4"/>
          <p:cNvSpPr txBox="1">
            <a:spLocks noGrp="1"/>
          </p:cNvSpPr>
          <p:nvPr>
            <p:ph type="ftr" sz="quarter" idx="9"/>
          </p:nvPr>
        </p:nvSpPr>
        <p:spPr/>
        <p:txBody>
          <a:bodyPr/>
          <a:lstStyle>
            <a:lvl1pPr>
              <a:defRPr/>
            </a:lvl1pPr>
          </a:lstStyle>
          <a:p>
            <a:pPr lvl="0"/>
            <a:endParaRPr lang="fi-FI"/>
          </a:p>
        </p:txBody>
      </p:sp>
      <p:sp>
        <p:nvSpPr>
          <p:cNvPr id="6" name="Slide Number Placeholder 5"/>
          <p:cNvSpPr txBox="1">
            <a:spLocks noGrp="1"/>
          </p:cNvSpPr>
          <p:nvPr>
            <p:ph type="sldNum" sz="quarter" idx="8"/>
          </p:nvPr>
        </p:nvSpPr>
        <p:spPr/>
        <p:txBody>
          <a:bodyPr/>
          <a:lstStyle>
            <a:lvl1pPr>
              <a:defRPr/>
            </a:lvl1pPr>
          </a:lstStyle>
          <a:p>
            <a:pPr lvl="0"/>
            <a:fld id="{570F0DE1-6FBC-464A-BE4C-04EEFA6657CE}" type="slidenum">
              <a:t>‹#›</a:t>
            </a:fld>
            <a:endParaRPr lang="fi-FI"/>
          </a:p>
        </p:txBody>
      </p:sp>
    </p:spTree>
    <p:extLst>
      <p:ext uri="{BB962C8B-B14F-4D97-AF65-F5344CB8AC3E}">
        <p14:creationId xmlns:p14="http://schemas.microsoft.com/office/powerpoint/2010/main" val="35739728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fi-FI"/>
          </a:p>
        </p:txBody>
      </p:sp>
      <p:sp>
        <p:nvSpPr>
          <p:cNvPr id="3" name="Content Placeholder 2"/>
          <p:cNvSpPr txBox="1">
            <a:spLocks noGrp="1"/>
          </p:cNvSpPr>
          <p:nvPr>
            <p:ph idx="1"/>
          </p:nvPr>
        </p:nvSpPr>
        <p:spPr>
          <a:xfrm>
            <a:off x="457200"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Content Placeholder 3"/>
          <p:cNvSpPr txBox="1">
            <a:spLocks noGrp="1"/>
          </p:cNvSpPr>
          <p:nvPr>
            <p:ph idx="2"/>
          </p:nvPr>
        </p:nvSpPr>
        <p:spPr>
          <a:xfrm>
            <a:off x="4648196"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Date Placeholder 4"/>
          <p:cNvSpPr txBox="1">
            <a:spLocks noGrp="1"/>
          </p:cNvSpPr>
          <p:nvPr>
            <p:ph type="dt" sz="half" idx="7"/>
          </p:nvPr>
        </p:nvSpPr>
        <p:spPr/>
        <p:txBody>
          <a:bodyPr/>
          <a:lstStyle>
            <a:lvl1pPr>
              <a:defRPr/>
            </a:lvl1pPr>
          </a:lstStyle>
          <a:p>
            <a:pPr lvl="0"/>
            <a:fld id="{DBAE4605-290C-4B51-8550-E276291C8E51}" type="datetime1">
              <a:rPr lang="fi-FI"/>
              <a:pPr lvl="0"/>
              <a:t>30.8.2013</a:t>
            </a:fld>
            <a:endParaRPr lang="fi-FI"/>
          </a:p>
        </p:txBody>
      </p:sp>
      <p:sp>
        <p:nvSpPr>
          <p:cNvPr id="6" name="Footer Placeholder 5"/>
          <p:cNvSpPr txBox="1">
            <a:spLocks noGrp="1"/>
          </p:cNvSpPr>
          <p:nvPr>
            <p:ph type="ftr" sz="quarter" idx="9"/>
          </p:nvPr>
        </p:nvSpPr>
        <p:spPr/>
        <p:txBody>
          <a:bodyPr/>
          <a:lstStyle>
            <a:lvl1pPr>
              <a:defRPr/>
            </a:lvl1pPr>
          </a:lstStyle>
          <a:p>
            <a:pPr lvl="0"/>
            <a:endParaRPr lang="fi-FI"/>
          </a:p>
        </p:txBody>
      </p:sp>
      <p:sp>
        <p:nvSpPr>
          <p:cNvPr id="7" name="Slide Number Placeholder 6"/>
          <p:cNvSpPr txBox="1">
            <a:spLocks noGrp="1"/>
          </p:cNvSpPr>
          <p:nvPr>
            <p:ph type="sldNum" sz="quarter" idx="8"/>
          </p:nvPr>
        </p:nvSpPr>
        <p:spPr/>
        <p:txBody>
          <a:bodyPr/>
          <a:lstStyle>
            <a:lvl1pPr>
              <a:defRPr/>
            </a:lvl1pPr>
          </a:lstStyle>
          <a:p>
            <a:pPr lvl="0"/>
            <a:fld id="{D0F9F790-875D-4963-BF7F-6269009FA68F}" type="slidenum">
              <a:t>‹#›</a:t>
            </a:fld>
            <a:endParaRPr lang="fi-FI"/>
          </a:p>
        </p:txBody>
      </p:sp>
    </p:spTree>
    <p:extLst>
      <p:ext uri="{BB962C8B-B14F-4D97-AF65-F5344CB8AC3E}">
        <p14:creationId xmlns:p14="http://schemas.microsoft.com/office/powerpoint/2010/main" val="26547674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fi-FI"/>
          </a:p>
        </p:txBody>
      </p:sp>
      <p:sp>
        <p:nvSpPr>
          <p:cNvPr id="3" name="Text Placeholder 2"/>
          <p:cNvSpPr txBox="1">
            <a:spLocks noGrp="1"/>
          </p:cNvSpPr>
          <p:nvPr>
            <p:ph type="body" idx="1"/>
          </p:nvPr>
        </p:nvSpPr>
        <p:spPr>
          <a:xfrm>
            <a:off x="457200" y="1535113"/>
            <a:ext cx="4040184" cy="639759"/>
          </a:xfrm>
        </p:spPr>
        <p:txBody>
          <a:bodyPr anchor="b"/>
          <a:lstStyle>
            <a:lvl1pPr marL="0" indent="0">
              <a:spcBef>
                <a:spcPts val="600"/>
              </a:spcBef>
              <a:buNone/>
              <a:defRPr sz="2400" b="1"/>
            </a:lvl1pPr>
          </a:lstStyle>
          <a:p>
            <a:pPr lvl="0"/>
            <a:r>
              <a:rPr lang="en-US"/>
              <a:t>Click to edit Master text styles</a:t>
            </a:r>
          </a:p>
        </p:txBody>
      </p:sp>
      <p:sp>
        <p:nvSpPr>
          <p:cNvPr id="4" name="Content Placeholder 3"/>
          <p:cNvSpPr txBox="1">
            <a:spLocks noGrp="1"/>
          </p:cNvSpPr>
          <p:nvPr>
            <p:ph idx="2"/>
          </p:nvPr>
        </p:nvSpPr>
        <p:spPr>
          <a:xfrm>
            <a:off x="457200" y="2174872"/>
            <a:ext cx="4040184"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Text Placeholder 4"/>
          <p:cNvSpPr txBox="1">
            <a:spLocks noGrp="1"/>
          </p:cNvSpPr>
          <p:nvPr>
            <p:ph type="body" idx="3"/>
          </p:nvPr>
        </p:nvSpPr>
        <p:spPr>
          <a:xfrm>
            <a:off x="4645023" y="1535113"/>
            <a:ext cx="4041776" cy="639759"/>
          </a:xfrm>
        </p:spPr>
        <p:txBody>
          <a:bodyPr anchor="b"/>
          <a:lstStyle>
            <a:lvl1pPr marL="0" indent="0">
              <a:spcBef>
                <a:spcPts val="600"/>
              </a:spcBef>
              <a:buNone/>
              <a:defRPr sz="2400" b="1"/>
            </a:lvl1pPr>
          </a:lstStyle>
          <a:p>
            <a:pPr lvl="0"/>
            <a:r>
              <a:rPr lang="en-US"/>
              <a:t>Click to edit Master text styles</a:t>
            </a:r>
          </a:p>
        </p:txBody>
      </p:sp>
      <p:sp>
        <p:nvSpPr>
          <p:cNvPr id="6" name="Content Placeholder 5"/>
          <p:cNvSpPr txBox="1">
            <a:spLocks noGrp="1"/>
          </p:cNvSpPr>
          <p:nvPr>
            <p:ph idx="4"/>
          </p:nvPr>
        </p:nvSpPr>
        <p:spPr>
          <a:xfrm>
            <a:off x="4645023" y="2174872"/>
            <a:ext cx="4041776"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7" name="Date Placeholder 6"/>
          <p:cNvSpPr txBox="1">
            <a:spLocks noGrp="1"/>
          </p:cNvSpPr>
          <p:nvPr>
            <p:ph type="dt" sz="half" idx="7"/>
          </p:nvPr>
        </p:nvSpPr>
        <p:spPr/>
        <p:txBody>
          <a:bodyPr/>
          <a:lstStyle>
            <a:lvl1pPr>
              <a:defRPr/>
            </a:lvl1pPr>
          </a:lstStyle>
          <a:p>
            <a:pPr lvl="0"/>
            <a:fld id="{8D75157F-4D3A-4A8E-A914-E9ED11305012}" type="datetime1">
              <a:rPr lang="fi-FI"/>
              <a:pPr lvl="0"/>
              <a:t>30.8.2013</a:t>
            </a:fld>
            <a:endParaRPr lang="fi-FI"/>
          </a:p>
        </p:txBody>
      </p:sp>
      <p:sp>
        <p:nvSpPr>
          <p:cNvPr id="8" name="Footer Placeholder 7"/>
          <p:cNvSpPr txBox="1">
            <a:spLocks noGrp="1"/>
          </p:cNvSpPr>
          <p:nvPr>
            <p:ph type="ftr" sz="quarter" idx="9"/>
          </p:nvPr>
        </p:nvSpPr>
        <p:spPr/>
        <p:txBody>
          <a:bodyPr/>
          <a:lstStyle>
            <a:lvl1pPr>
              <a:defRPr/>
            </a:lvl1pPr>
          </a:lstStyle>
          <a:p>
            <a:pPr lvl="0"/>
            <a:endParaRPr lang="fi-FI"/>
          </a:p>
        </p:txBody>
      </p:sp>
      <p:sp>
        <p:nvSpPr>
          <p:cNvPr id="9" name="Slide Number Placeholder 8"/>
          <p:cNvSpPr txBox="1">
            <a:spLocks noGrp="1"/>
          </p:cNvSpPr>
          <p:nvPr>
            <p:ph type="sldNum" sz="quarter" idx="8"/>
          </p:nvPr>
        </p:nvSpPr>
        <p:spPr/>
        <p:txBody>
          <a:bodyPr/>
          <a:lstStyle>
            <a:lvl1pPr>
              <a:defRPr/>
            </a:lvl1pPr>
          </a:lstStyle>
          <a:p>
            <a:pPr lvl="0"/>
            <a:fld id="{6A1B02A8-3287-4EAE-8247-619A8D841F1C}" type="slidenum">
              <a:t>‹#›</a:t>
            </a:fld>
            <a:endParaRPr lang="fi-FI"/>
          </a:p>
        </p:txBody>
      </p:sp>
    </p:spTree>
    <p:extLst>
      <p:ext uri="{BB962C8B-B14F-4D97-AF65-F5344CB8AC3E}">
        <p14:creationId xmlns:p14="http://schemas.microsoft.com/office/powerpoint/2010/main" val="9989107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lvl1pPr>
              <a:defRPr/>
            </a:lvl1pPr>
          </a:lstStyle>
          <a:p>
            <a:pPr lvl="0"/>
            <a:r>
              <a:rPr lang="en-US"/>
              <a:t>Click to edit Master title style</a:t>
            </a:r>
            <a:endParaRPr lang="fi-FI"/>
          </a:p>
        </p:txBody>
      </p:sp>
      <p:sp>
        <p:nvSpPr>
          <p:cNvPr id="3" name="Date Placeholder 2"/>
          <p:cNvSpPr txBox="1">
            <a:spLocks noGrp="1"/>
          </p:cNvSpPr>
          <p:nvPr>
            <p:ph type="dt" sz="half" idx="7"/>
          </p:nvPr>
        </p:nvSpPr>
        <p:spPr/>
        <p:txBody>
          <a:bodyPr/>
          <a:lstStyle>
            <a:lvl1pPr>
              <a:defRPr/>
            </a:lvl1pPr>
          </a:lstStyle>
          <a:p>
            <a:pPr lvl="0"/>
            <a:fld id="{93D7456F-FC36-4518-9A5B-96ECB5C96D76}" type="datetime1">
              <a:rPr lang="fi-FI"/>
              <a:pPr lvl="0"/>
              <a:t>30.8.2013</a:t>
            </a:fld>
            <a:endParaRPr lang="fi-FI"/>
          </a:p>
        </p:txBody>
      </p:sp>
      <p:sp>
        <p:nvSpPr>
          <p:cNvPr id="4" name="Footer Placeholder 3"/>
          <p:cNvSpPr txBox="1">
            <a:spLocks noGrp="1"/>
          </p:cNvSpPr>
          <p:nvPr>
            <p:ph type="ftr" sz="quarter" idx="9"/>
          </p:nvPr>
        </p:nvSpPr>
        <p:spPr/>
        <p:txBody>
          <a:bodyPr/>
          <a:lstStyle>
            <a:lvl1pPr>
              <a:defRPr/>
            </a:lvl1pPr>
          </a:lstStyle>
          <a:p>
            <a:pPr lvl="0"/>
            <a:endParaRPr lang="fi-FI"/>
          </a:p>
        </p:txBody>
      </p:sp>
      <p:sp>
        <p:nvSpPr>
          <p:cNvPr id="5" name="Slide Number Placeholder 4"/>
          <p:cNvSpPr txBox="1">
            <a:spLocks noGrp="1"/>
          </p:cNvSpPr>
          <p:nvPr>
            <p:ph type="sldNum" sz="quarter" idx="8"/>
          </p:nvPr>
        </p:nvSpPr>
        <p:spPr/>
        <p:txBody>
          <a:bodyPr/>
          <a:lstStyle>
            <a:lvl1pPr>
              <a:defRPr/>
            </a:lvl1pPr>
          </a:lstStyle>
          <a:p>
            <a:pPr lvl="0"/>
            <a:fld id="{96C4ECEB-98A2-4FBF-AF4F-0936F1392F86}" type="slidenum">
              <a:t>‹#›</a:t>
            </a:fld>
            <a:endParaRPr lang="fi-FI"/>
          </a:p>
        </p:txBody>
      </p:sp>
    </p:spTree>
    <p:extLst>
      <p:ext uri="{BB962C8B-B14F-4D97-AF65-F5344CB8AC3E}">
        <p14:creationId xmlns:p14="http://schemas.microsoft.com/office/powerpoint/2010/main" val="10037283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txBox="1">
            <a:spLocks noGrp="1"/>
          </p:cNvSpPr>
          <p:nvPr>
            <p:ph type="dt" sz="half" idx="7"/>
          </p:nvPr>
        </p:nvSpPr>
        <p:spPr/>
        <p:txBody>
          <a:bodyPr/>
          <a:lstStyle>
            <a:lvl1pPr>
              <a:defRPr/>
            </a:lvl1pPr>
          </a:lstStyle>
          <a:p>
            <a:pPr lvl="0"/>
            <a:fld id="{696902AA-7101-4E0B-B32D-711D97B2671B}" type="datetime1">
              <a:rPr lang="fi-FI"/>
              <a:pPr lvl="0"/>
              <a:t>30.8.2013</a:t>
            </a:fld>
            <a:endParaRPr lang="fi-FI"/>
          </a:p>
        </p:txBody>
      </p:sp>
      <p:sp>
        <p:nvSpPr>
          <p:cNvPr id="3" name="Footer Placeholder 2"/>
          <p:cNvSpPr txBox="1">
            <a:spLocks noGrp="1"/>
          </p:cNvSpPr>
          <p:nvPr>
            <p:ph type="ftr" sz="quarter" idx="9"/>
          </p:nvPr>
        </p:nvSpPr>
        <p:spPr/>
        <p:txBody>
          <a:bodyPr/>
          <a:lstStyle>
            <a:lvl1pPr>
              <a:defRPr/>
            </a:lvl1pPr>
          </a:lstStyle>
          <a:p>
            <a:pPr lvl="0"/>
            <a:endParaRPr lang="fi-FI"/>
          </a:p>
        </p:txBody>
      </p:sp>
      <p:sp>
        <p:nvSpPr>
          <p:cNvPr id="4" name="Slide Number Placeholder 3"/>
          <p:cNvSpPr txBox="1">
            <a:spLocks noGrp="1"/>
          </p:cNvSpPr>
          <p:nvPr>
            <p:ph type="sldNum" sz="quarter" idx="8"/>
          </p:nvPr>
        </p:nvSpPr>
        <p:spPr/>
        <p:txBody>
          <a:bodyPr/>
          <a:lstStyle>
            <a:lvl1pPr>
              <a:defRPr/>
            </a:lvl1pPr>
          </a:lstStyle>
          <a:p>
            <a:pPr lvl="0"/>
            <a:fld id="{62AFD714-622C-4130-9327-67A29E19BADF}" type="slidenum">
              <a:t>‹#›</a:t>
            </a:fld>
            <a:endParaRPr lang="fi-FI"/>
          </a:p>
        </p:txBody>
      </p:sp>
    </p:spTree>
    <p:extLst>
      <p:ext uri="{BB962C8B-B14F-4D97-AF65-F5344CB8AC3E}">
        <p14:creationId xmlns:p14="http://schemas.microsoft.com/office/powerpoint/2010/main" val="30689462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457200" y="273048"/>
            <a:ext cx="3008311" cy="1162046"/>
          </a:xfrm>
        </p:spPr>
        <p:txBody>
          <a:bodyPr anchor="b" anchorCtr="0"/>
          <a:lstStyle>
            <a:lvl1pPr algn="l">
              <a:defRPr sz="2000" b="1"/>
            </a:lvl1pPr>
          </a:lstStyle>
          <a:p>
            <a:pPr lvl="0"/>
            <a:r>
              <a:rPr lang="en-US"/>
              <a:t>Click to edit Master title style</a:t>
            </a:r>
            <a:endParaRPr lang="fi-FI"/>
          </a:p>
        </p:txBody>
      </p:sp>
      <p:sp>
        <p:nvSpPr>
          <p:cNvPr id="3" name="Content Placeholder 2"/>
          <p:cNvSpPr txBox="1">
            <a:spLocks noGrp="1"/>
          </p:cNvSpPr>
          <p:nvPr>
            <p:ph idx="1"/>
          </p:nvPr>
        </p:nvSpPr>
        <p:spPr>
          <a:xfrm>
            <a:off x="3575047" y="273048"/>
            <a:ext cx="5111752" cy="5853110"/>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Text Placeholder 3"/>
          <p:cNvSpPr txBox="1">
            <a:spLocks noGrp="1"/>
          </p:cNvSpPr>
          <p:nvPr>
            <p:ph type="body" idx="2"/>
          </p:nvPr>
        </p:nvSpPr>
        <p:spPr>
          <a:xfrm>
            <a:off x="457200" y="1435095"/>
            <a:ext cx="3008311" cy="4691064"/>
          </a:xfrm>
        </p:spPr>
        <p:txBody>
          <a:bodyPr/>
          <a:lstStyle>
            <a:lvl1pPr marL="0" indent="0">
              <a:spcBef>
                <a:spcPts val="300"/>
              </a:spcBef>
              <a:buNone/>
              <a:defRPr sz="1400"/>
            </a:lvl1pPr>
          </a:lstStyle>
          <a:p>
            <a:pPr lvl="0"/>
            <a:r>
              <a:rPr lang="en-US"/>
              <a:t>Click to edit Master text styles</a:t>
            </a:r>
          </a:p>
        </p:txBody>
      </p:sp>
      <p:sp>
        <p:nvSpPr>
          <p:cNvPr id="5" name="Date Placeholder 4"/>
          <p:cNvSpPr txBox="1">
            <a:spLocks noGrp="1"/>
          </p:cNvSpPr>
          <p:nvPr>
            <p:ph type="dt" sz="half" idx="7"/>
          </p:nvPr>
        </p:nvSpPr>
        <p:spPr/>
        <p:txBody>
          <a:bodyPr/>
          <a:lstStyle>
            <a:lvl1pPr>
              <a:defRPr/>
            </a:lvl1pPr>
          </a:lstStyle>
          <a:p>
            <a:pPr lvl="0"/>
            <a:fld id="{962347E8-B7E0-4D13-8EDF-BEE6D19456DF}" type="datetime1">
              <a:rPr lang="fi-FI"/>
              <a:pPr lvl="0"/>
              <a:t>30.8.2013</a:t>
            </a:fld>
            <a:endParaRPr lang="fi-FI"/>
          </a:p>
        </p:txBody>
      </p:sp>
      <p:sp>
        <p:nvSpPr>
          <p:cNvPr id="6" name="Footer Placeholder 5"/>
          <p:cNvSpPr txBox="1">
            <a:spLocks noGrp="1"/>
          </p:cNvSpPr>
          <p:nvPr>
            <p:ph type="ftr" sz="quarter" idx="9"/>
          </p:nvPr>
        </p:nvSpPr>
        <p:spPr/>
        <p:txBody>
          <a:bodyPr/>
          <a:lstStyle>
            <a:lvl1pPr>
              <a:defRPr/>
            </a:lvl1pPr>
          </a:lstStyle>
          <a:p>
            <a:pPr lvl="0"/>
            <a:endParaRPr lang="fi-FI"/>
          </a:p>
        </p:txBody>
      </p:sp>
      <p:sp>
        <p:nvSpPr>
          <p:cNvPr id="7" name="Slide Number Placeholder 6"/>
          <p:cNvSpPr txBox="1">
            <a:spLocks noGrp="1"/>
          </p:cNvSpPr>
          <p:nvPr>
            <p:ph type="sldNum" sz="quarter" idx="8"/>
          </p:nvPr>
        </p:nvSpPr>
        <p:spPr/>
        <p:txBody>
          <a:bodyPr/>
          <a:lstStyle>
            <a:lvl1pPr>
              <a:defRPr/>
            </a:lvl1pPr>
          </a:lstStyle>
          <a:p>
            <a:pPr lvl="0"/>
            <a:fld id="{7B3D4341-4E47-47BB-8361-7C91069296F4}" type="slidenum">
              <a:t>‹#›</a:t>
            </a:fld>
            <a:endParaRPr lang="fi-FI"/>
          </a:p>
        </p:txBody>
      </p:sp>
    </p:spTree>
    <p:extLst>
      <p:ext uri="{BB962C8B-B14F-4D97-AF65-F5344CB8AC3E}">
        <p14:creationId xmlns:p14="http://schemas.microsoft.com/office/powerpoint/2010/main" val="3111406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txBox="1">
            <a:spLocks noGrp="1"/>
          </p:cNvSpPr>
          <p:nvPr>
            <p:ph type="title"/>
          </p:nvPr>
        </p:nvSpPr>
        <p:spPr>
          <a:xfrm>
            <a:off x="1792288" y="4800600"/>
            <a:ext cx="5486400" cy="566735"/>
          </a:xfrm>
        </p:spPr>
        <p:txBody>
          <a:bodyPr anchor="b" anchorCtr="0"/>
          <a:lstStyle>
            <a:lvl1pPr algn="l">
              <a:defRPr sz="2000" b="1"/>
            </a:lvl1pPr>
          </a:lstStyle>
          <a:p>
            <a:pPr lvl="0"/>
            <a:r>
              <a:rPr lang="en-US"/>
              <a:t>Click to edit Master title style</a:t>
            </a:r>
            <a:endParaRPr lang="fi-FI"/>
          </a:p>
        </p:txBody>
      </p:sp>
      <p:sp>
        <p:nvSpPr>
          <p:cNvPr id="3" name="Picture Placeholder 2"/>
          <p:cNvSpPr txBox="1">
            <a:spLocks noGrp="1"/>
          </p:cNvSpPr>
          <p:nvPr>
            <p:ph type="pic" idx="1"/>
          </p:nvPr>
        </p:nvSpPr>
        <p:spPr>
          <a:xfrm>
            <a:off x="1792288" y="612776"/>
            <a:ext cx="5486400" cy="4114800"/>
          </a:xfrm>
        </p:spPr>
        <p:txBody>
          <a:bodyPr/>
          <a:lstStyle>
            <a:lvl1pPr marL="0" indent="0">
              <a:buNone/>
              <a:defRPr lang="fi-FI"/>
            </a:lvl1pPr>
          </a:lstStyle>
          <a:p>
            <a:pPr lvl="0"/>
            <a:endParaRPr lang="fi-FI"/>
          </a:p>
        </p:txBody>
      </p:sp>
      <p:sp>
        <p:nvSpPr>
          <p:cNvPr id="4" name="Text Placeholder 3"/>
          <p:cNvSpPr txBox="1">
            <a:spLocks noGrp="1"/>
          </p:cNvSpPr>
          <p:nvPr>
            <p:ph type="body" idx="2"/>
          </p:nvPr>
        </p:nvSpPr>
        <p:spPr>
          <a:xfrm>
            <a:off x="1792288" y="5367335"/>
            <a:ext cx="5486400" cy="804864"/>
          </a:xfrm>
        </p:spPr>
        <p:txBody>
          <a:bodyPr/>
          <a:lstStyle>
            <a:lvl1pPr marL="0" indent="0">
              <a:spcBef>
                <a:spcPts val="300"/>
              </a:spcBef>
              <a:buNone/>
              <a:defRPr sz="1400"/>
            </a:lvl1pPr>
          </a:lstStyle>
          <a:p>
            <a:pPr lvl="0"/>
            <a:r>
              <a:rPr lang="en-US"/>
              <a:t>Click to edit Master text styles</a:t>
            </a:r>
          </a:p>
        </p:txBody>
      </p:sp>
      <p:sp>
        <p:nvSpPr>
          <p:cNvPr id="5" name="Date Placeholder 4"/>
          <p:cNvSpPr txBox="1">
            <a:spLocks noGrp="1"/>
          </p:cNvSpPr>
          <p:nvPr>
            <p:ph type="dt" sz="half" idx="7"/>
          </p:nvPr>
        </p:nvSpPr>
        <p:spPr/>
        <p:txBody>
          <a:bodyPr/>
          <a:lstStyle>
            <a:lvl1pPr>
              <a:defRPr/>
            </a:lvl1pPr>
          </a:lstStyle>
          <a:p>
            <a:pPr lvl="0"/>
            <a:fld id="{462A4E60-0666-43AE-850B-527A54A8F4D3}" type="datetime1">
              <a:rPr lang="fi-FI"/>
              <a:pPr lvl="0"/>
              <a:t>30.8.2013</a:t>
            </a:fld>
            <a:endParaRPr lang="fi-FI"/>
          </a:p>
        </p:txBody>
      </p:sp>
      <p:sp>
        <p:nvSpPr>
          <p:cNvPr id="6" name="Footer Placeholder 5"/>
          <p:cNvSpPr txBox="1">
            <a:spLocks noGrp="1"/>
          </p:cNvSpPr>
          <p:nvPr>
            <p:ph type="ftr" sz="quarter" idx="9"/>
          </p:nvPr>
        </p:nvSpPr>
        <p:spPr/>
        <p:txBody>
          <a:bodyPr/>
          <a:lstStyle>
            <a:lvl1pPr>
              <a:defRPr/>
            </a:lvl1pPr>
          </a:lstStyle>
          <a:p>
            <a:pPr lvl="0"/>
            <a:endParaRPr lang="fi-FI"/>
          </a:p>
        </p:txBody>
      </p:sp>
      <p:sp>
        <p:nvSpPr>
          <p:cNvPr id="7" name="Slide Number Placeholder 6"/>
          <p:cNvSpPr txBox="1">
            <a:spLocks noGrp="1"/>
          </p:cNvSpPr>
          <p:nvPr>
            <p:ph type="sldNum" sz="quarter" idx="8"/>
          </p:nvPr>
        </p:nvSpPr>
        <p:spPr/>
        <p:txBody>
          <a:bodyPr/>
          <a:lstStyle>
            <a:lvl1pPr>
              <a:defRPr/>
            </a:lvl1pPr>
          </a:lstStyle>
          <a:p>
            <a:pPr lvl="0"/>
            <a:fld id="{C479CD11-BC80-4BD3-8A7F-6EC181626B88}" type="slidenum">
              <a:t>‹#›</a:t>
            </a:fld>
            <a:endParaRPr lang="fi-FI"/>
          </a:p>
        </p:txBody>
      </p:sp>
    </p:spTree>
    <p:extLst>
      <p:ext uri="{BB962C8B-B14F-4D97-AF65-F5344CB8AC3E}">
        <p14:creationId xmlns:p14="http://schemas.microsoft.com/office/powerpoint/2010/main" val="1557913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7200" y="274640"/>
            <a:ext cx="8229600" cy="1143000"/>
          </a:xfrm>
          <a:prstGeom prst="rect">
            <a:avLst/>
          </a:prstGeom>
          <a:noFill/>
          <a:ln>
            <a:noFill/>
          </a:ln>
        </p:spPr>
        <p:txBody>
          <a:bodyPr vert="horz" wrap="square" lIns="91440" tIns="45720" rIns="91440" bIns="45720" anchor="ctr" anchorCtr="1" compatLnSpc="1"/>
          <a:lstStyle/>
          <a:p>
            <a:pPr lvl="0"/>
            <a:r>
              <a:rPr lang="en-US"/>
              <a:t>Click to edit Master title style</a:t>
            </a:r>
            <a:endParaRPr lang="fi-FI"/>
          </a:p>
        </p:txBody>
      </p:sp>
      <p:sp>
        <p:nvSpPr>
          <p:cNvPr id="3" name="Text Placeholder 2"/>
          <p:cNvSpPr txBox="1">
            <a:spLocks noGrp="1"/>
          </p:cNvSpPr>
          <p:nvPr>
            <p:ph type="body" idx="1"/>
          </p:nvPr>
        </p:nvSpPr>
        <p:spPr>
          <a:xfrm>
            <a:off x="457200" y="1600200"/>
            <a:ext cx="8229600" cy="4525959"/>
          </a:xfrm>
          <a:prstGeom prst="rect">
            <a:avLst/>
          </a:prstGeom>
          <a:noFill/>
          <a:ln>
            <a:noFill/>
          </a:ln>
        </p:spPr>
        <p:txBody>
          <a:bodyPr vert="horz" wrap="square" lIns="91440" tIns="45720" rIns="91440" bIns="45720"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4" name="Date Placeholder 3"/>
          <p:cNvSpPr txBox="1">
            <a:spLocks noGrp="1"/>
          </p:cNvSpPr>
          <p:nvPr>
            <p:ph type="dt" sz="half" idx="2"/>
          </p:nvPr>
        </p:nvSpPr>
        <p:spPr>
          <a:xfrm>
            <a:off x="457200" y="6356351"/>
            <a:ext cx="2133596" cy="365129"/>
          </a:xfrm>
          <a:prstGeom prst="rect">
            <a:avLst/>
          </a:prstGeom>
          <a:noFill/>
          <a:ln>
            <a:noFill/>
          </a:ln>
        </p:spPr>
        <p:txBody>
          <a:bodyPr vert="horz" wrap="square" lIns="91440" tIns="45720" rIns="91440" bIns="45720" anchor="ctr" anchorCtr="0" compatLnSpc="1"/>
          <a:lstStyle>
            <a:lvl1pPr marL="0" marR="0" lvl="0" indent="0" algn="l" defTabSz="914400" rtl="0" fontAlgn="auto" hangingPunct="1">
              <a:lnSpc>
                <a:spcPct val="100000"/>
              </a:lnSpc>
              <a:spcBef>
                <a:spcPts val="0"/>
              </a:spcBef>
              <a:spcAft>
                <a:spcPts val="0"/>
              </a:spcAft>
              <a:buNone/>
              <a:tabLst/>
              <a:defRPr lang="fi-FI" sz="1200" b="0" i="0" u="none" strike="noStrike" kern="1200" cap="none" spc="0" baseline="0">
                <a:solidFill>
                  <a:srgbClr val="898989"/>
                </a:solidFill>
                <a:uFillTx/>
                <a:latin typeface="Calibri"/>
              </a:defRPr>
            </a:lvl1pPr>
          </a:lstStyle>
          <a:p>
            <a:pPr lvl="0"/>
            <a:fld id="{5ACECD2C-2ED5-405D-8FD1-EFAE95DA6034}" type="datetime1">
              <a:rPr lang="fi-FI"/>
              <a:pPr lvl="0"/>
              <a:t>30.8.2013</a:t>
            </a:fld>
            <a:endParaRPr lang="fi-FI"/>
          </a:p>
        </p:txBody>
      </p:sp>
      <p:sp>
        <p:nvSpPr>
          <p:cNvPr id="5" name="Footer Placeholder 4"/>
          <p:cNvSpPr txBox="1">
            <a:spLocks noGrp="1"/>
          </p:cNvSpPr>
          <p:nvPr>
            <p:ph type="ftr" sz="quarter" idx="3"/>
          </p:nvPr>
        </p:nvSpPr>
        <p:spPr>
          <a:xfrm>
            <a:off x="3124203" y="6356351"/>
            <a:ext cx="2895603" cy="365129"/>
          </a:xfrm>
          <a:prstGeom prst="rect">
            <a:avLst/>
          </a:prstGeom>
          <a:noFill/>
          <a:ln>
            <a:noFill/>
          </a:ln>
        </p:spPr>
        <p:txBody>
          <a:bodyPr vert="horz" wrap="square" lIns="91440" tIns="45720" rIns="91440" bIns="45720" anchor="ctr" anchorCtr="1" compatLnSpc="1"/>
          <a:lstStyle>
            <a:lvl1pPr marL="0" marR="0" lvl="0" indent="0" algn="ctr" defTabSz="914400" rtl="0" fontAlgn="auto" hangingPunct="1">
              <a:lnSpc>
                <a:spcPct val="100000"/>
              </a:lnSpc>
              <a:spcBef>
                <a:spcPts val="0"/>
              </a:spcBef>
              <a:spcAft>
                <a:spcPts val="0"/>
              </a:spcAft>
              <a:buNone/>
              <a:tabLst/>
              <a:defRPr lang="fi-FI" sz="1200" b="0" i="0" u="none" strike="noStrike" kern="1200" cap="none" spc="0" baseline="0">
                <a:solidFill>
                  <a:srgbClr val="898989"/>
                </a:solidFill>
                <a:uFillTx/>
                <a:latin typeface="Calibri"/>
              </a:defRPr>
            </a:lvl1pPr>
          </a:lstStyle>
          <a:p>
            <a:pPr lvl="0"/>
            <a:endParaRPr lang="fi-FI"/>
          </a:p>
        </p:txBody>
      </p:sp>
      <p:sp>
        <p:nvSpPr>
          <p:cNvPr id="6" name="Slide Number Placeholder 5"/>
          <p:cNvSpPr txBox="1">
            <a:spLocks noGrp="1"/>
          </p:cNvSpPr>
          <p:nvPr>
            <p:ph type="sldNum" sz="quarter" idx="4"/>
          </p:nvPr>
        </p:nvSpPr>
        <p:spPr>
          <a:xfrm>
            <a:off x="6553203" y="6356351"/>
            <a:ext cx="2133596" cy="365129"/>
          </a:xfrm>
          <a:prstGeom prst="rect">
            <a:avLst/>
          </a:prstGeom>
          <a:noFill/>
          <a:ln>
            <a:noFill/>
          </a:ln>
        </p:spPr>
        <p:txBody>
          <a:bodyPr vert="horz" wrap="square" lIns="91440" tIns="45720" rIns="91440" bIns="45720" anchor="ctr" anchorCtr="0" compatLnSpc="1"/>
          <a:lstStyle>
            <a:lvl1pPr marL="0" marR="0" lvl="0" indent="0" algn="r" defTabSz="914400" rtl="0" fontAlgn="auto" hangingPunct="1">
              <a:lnSpc>
                <a:spcPct val="100000"/>
              </a:lnSpc>
              <a:spcBef>
                <a:spcPts val="0"/>
              </a:spcBef>
              <a:spcAft>
                <a:spcPts val="0"/>
              </a:spcAft>
              <a:buNone/>
              <a:tabLst/>
              <a:defRPr lang="fi-FI" sz="1200" b="0" i="0" u="none" strike="noStrike" kern="1200" cap="none" spc="0" baseline="0">
                <a:solidFill>
                  <a:srgbClr val="898989"/>
                </a:solidFill>
                <a:uFillTx/>
                <a:latin typeface="Calibri"/>
              </a:defRPr>
            </a:lvl1pPr>
          </a:lstStyle>
          <a:p>
            <a:pPr lvl="0"/>
            <a:fld id="{D6D7C1AE-D7BF-4C67-93C3-BC92DD1BB321}" type="slidenum">
              <a:t>‹#›</a:t>
            </a:fld>
            <a:endParaRPr lang="fi-F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lvl="0" indent="0" algn="ctr" defTabSz="914400" rtl="0" fontAlgn="auto" hangingPunct="1">
        <a:lnSpc>
          <a:spcPct val="100000"/>
        </a:lnSpc>
        <a:spcBef>
          <a:spcPts val="0"/>
        </a:spcBef>
        <a:spcAft>
          <a:spcPts val="0"/>
        </a:spcAft>
        <a:buNone/>
        <a:tabLst/>
        <a:defRPr lang="en-US" sz="4400" b="0" i="0" u="none" strike="noStrike" kern="1200" cap="none" spc="0" baseline="0">
          <a:solidFill>
            <a:srgbClr val="000000"/>
          </a:solidFill>
          <a:uFillTx/>
          <a:latin typeface="Calibri"/>
        </a:defRPr>
      </a:lvl1pPr>
    </p:titleStyle>
    <p:bodyStyle>
      <a:lvl1pPr marL="342900" marR="0" lvl="0" indent="-342900" algn="l" defTabSz="914400" rtl="0" fontAlgn="auto" hangingPunct="1">
        <a:lnSpc>
          <a:spcPct val="100000"/>
        </a:lnSpc>
        <a:spcBef>
          <a:spcPts val="800"/>
        </a:spcBef>
        <a:spcAft>
          <a:spcPts val="0"/>
        </a:spcAft>
        <a:buSzPct val="100000"/>
        <a:buFont typeface="Arial" pitchFamily="34"/>
        <a:buChar char="•"/>
        <a:tabLst/>
        <a:defRPr lang="en-US" sz="3200" b="0" i="0" u="none" strike="noStrike" kern="1200" cap="none" spc="0" baseline="0">
          <a:solidFill>
            <a:srgbClr val="000000"/>
          </a:solidFill>
          <a:uFillTx/>
          <a:latin typeface="Calibri"/>
        </a:defRPr>
      </a:lvl1pPr>
      <a:lvl2pPr marL="742950" marR="0" lvl="1" indent="-285750" algn="l" defTabSz="914400" rtl="0" fontAlgn="auto" hangingPunct="1">
        <a:lnSpc>
          <a:spcPct val="100000"/>
        </a:lnSpc>
        <a:spcBef>
          <a:spcPts val="700"/>
        </a:spcBef>
        <a:spcAft>
          <a:spcPts val="0"/>
        </a:spcAft>
        <a:buSzPct val="100000"/>
        <a:buFont typeface="Arial" pitchFamily="34"/>
        <a:buChar char="–"/>
        <a:tabLst/>
        <a:defRPr lang="en-US" sz="2800" b="0" i="0" u="none" strike="noStrike" kern="1200" cap="none" spc="0" baseline="0">
          <a:solidFill>
            <a:srgbClr val="000000"/>
          </a:solidFill>
          <a:uFillTx/>
          <a:latin typeface="Calibri"/>
        </a:defRPr>
      </a:lvl2pPr>
      <a:lvl3pPr marL="1143000" marR="0" lvl="2" indent="-228600" algn="l" defTabSz="914400" rtl="0" fontAlgn="auto" hangingPunct="1">
        <a:lnSpc>
          <a:spcPct val="100000"/>
        </a:lnSpc>
        <a:spcBef>
          <a:spcPts val="600"/>
        </a:spcBef>
        <a:spcAft>
          <a:spcPts val="0"/>
        </a:spcAft>
        <a:buSzPct val="100000"/>
        <a:buFont typeface="Arial" pitchFamily="34"/>
        <a:buChar char="•"/>
        <a:tabLst/>
        <a:defRPr lang="en-US" sz="2400" b="0" i="0" u="none" strike="noStrike" kern="1200" cap="none" spc="0" baseline="0">
          <a:solidFill>
            <a:srgbClr val="000000"/>
          </a:solidFill>
          <a:uFillTx/>
          <a:latin typeface="Calibri"/>
        </a:defRPr>
      </a:lvl3pPr>
      <a:lvl4pPr marL="1600200" marR="0" lvl="3" indent="-228600" algn="l" defTabSz="914400" rtl="0" fontAlgn="auto" hangingPunct="1">
        <a:lnSpc>
          <a:spcPct val="10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4pPr>
      <a:lvl5pPr marL="2057400" marR="0" lvl="4" indent="-228600" algn="l" defTabSz="914400" rtl="0" fontAlgn="auto" hangingPunct="1">
        <a:lnSpc>
          <a:spcPct val="100000"/>
        </a:lnSpc>
        <a:spcBef>
          <a:spcPts val="500"/>
        </a:spcBef>
        <a:spcAft>
          <a:spcPts val="0"/>
        </a:spcAft>
        <a:buSzPct val="100000"/>
        <a:buFont typeface="Arial" pitchFamily="34"/>
        <a:buChar char="»"/>
        <a:tabLst/>
        <a:defRPr lang="en-US" sz="2000" b="0" i="0" u="none" strike="noStrike" kern="1200" cap="none" spc="0" baseline="0">
          <a:solidFill>
            <a:srgbClr val="000000"/>
          </a:solidFill>
          <a:uFillTx/>
          <a:latin typeface="Calibri"/>
        </a:defRPr>
      </a:lvl5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2.jp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2.jp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name="Slide16">
    <p:spTree>
      <p:nvGrpSpPr>
        <p:cNvPr id="1" name=""/>
        <p:cNvGrpSpPr/>
        <p:nvPr/>
      </p:nvGrpSpPr>
      <p:grpSpPr>
        <a:xfrm>
          <a:off x="0" y="0"/>
          <a:ext cx="0" cy="0"/>
          <a:chOff x="0" y="0"/>
          <a:chExt cx="0" cy="0"/>
        </a:xfrm>
      </p:grpSpPr>
      <p:pic>
        <p:nvPicPr>
          <p:cNvPr id="9" name="Picture 4"/>
          <p:cNvPicPr>
            <a:picLocks noChangeAspect="1"/>
          </p:cNvPicPr>
          <p:nvPr/>
        </p:nvPicPr>
        <p:blipFill>
          <a:blip r:embed="rId2"/>
          <a:srcRect t="1429" r="21330" b="-1"/>
          <a:stretch>
            <a:fillRect/>
          </a:stretch>
        </p:blipFill>
        <p:spPr>
          <a:xfrm>
            <a:off x="35497" y="0"/>
            <a:ext cx="9108502" cy="6858000"/>
          </a:xfrm>
          <a:prstGeom prst="rect">
            <a:avLst/>
          </a:prstGeom>
          <a:noFill/>
          <a:ln>
            <a:noFill/>
          </a:ln>
        </p:spPr>
      </p:pic>
      <p:sp>
        <p:nvSpPr>
          <p:cNvPr id="5" name="Rectangle 2"/>
          <p:cNvSpPr txBox="1"/>
          <p:nvPr/>
        </p:nvSpPr>
        <p:spPr>
          <a:xfrm>
            <a:off x="-180529" y="2780928"/>
            <a:ext cx="6675220" cy="1470026"/>
          </a:xfrm>
          <a:prstGeom prst="rect">
            <a:avLst/>
          </a:prstGeom>
          <a:noFill/>
          <a:ln>
            <a:noFill/>
          </a:ln>
        </p:spPr>
        <p:txBody>
          <a:bodyPr vert="horz" wrap="square" lIns="91440" tIns="45720" rIns="91440" bIns="45720" anchor="t"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dirty="0">
                <a:solidFill>
                  <a:srgbClr val="000000"/>
                </a:solidFill>
                <a:uFillTx/>
                <a:latin typeface="Verdana" pitchFamily="34"/>
                <a:ea typeface="Verdana" pitchFamily="34"/>
                <a:cs typeface="Verdana" pitchFamily="34"/>
              </a:rPr>
              <a:t>CSF</a:t>
            </a:r>
            <a:br>
              <a:rPr lang="en-US" sz="2400" b="1" i="0" u="none" strike="noStrike" kern="1200" cap="none" spc="0" baseline="0" dirty="0">
                <a:solidFill>
                  <a:srgbClr val="000000"/>
                </a:solidFill>
                <a:uFillTx/>
                <a:latin typeface="Verdana" pitchFamily="34"/>
                <a:ea typeface="Verdana" pitchFamily="34"/>
                <a:cs typeface="Verdana" pitchFamily="34"/>
              </a:rPr>
            </a:br>
            <a:r>
              <a:rPr lang="en-US" sz="2400" b="1" i="0" u="none" strike="noStrike" kern="1200" cap="none" spc="0" baseline="0" dirty="0">
                <a:solidFill>
                  <a:srgbClr val="000000"/>
                </a:solidFill>
                <a:uFillTx/>
                <a:latin typeface="Verdana" pitchFamily="34"/>
                <a:ea typeface="Verdana" pitchFamily="34"/>
                <a:cs typeface="Verdana" pitchFamily="34"/>
              </a:rPr>
              <a:t>Creative Strategic Foresight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dirty="0">
                <a:solidFill>
                  <a:srgbClr val="000000"/>
                </a:solidFill>
                <a:uFillTx/>
                <a:latin typeface="Verdana" pitchFamily="34"/>
                <a:ea typeface="Verdana" pitchFamily="34"/>
                <a:cs typeface="Verdana" pitchFamily="34"/>
              </a:rPr>
              <a:t>– Study </a:t>
            </a:r>
            <a:r>
              <a:rPr lang="en-US" sz="2400" b="1" i="0" u="none" strike="noStrike" kern="1200" cap="none" spc="0" baseline="0" dirty="0" err="1">
                <a:solidFill>
                  <a:srgbClr val="000000"/>
                </a:solidFill>
                <a:uFillTx/>
                <a:latin typeface="Verdana" pitchFamily="34"/>
                <a:ea typeface="Verdana" pitchFamily="34"/>
                <a:cs typeface="Verdana" pitchFamily="34"/>
              </a:rPr>
              <a:t>Programme</a:t>
            </a:r>
            <a:endParaRPr lang="en-US" sz="2400" b="1" i="0" u="none" strike="noStrike" kern="1200" cap="none" spc="0" baseline="0" dirty="0">
              <a:solidFill>
                <a:srgbClr val="000000"/>
              </a:solidFill>
              <a:uFillTx/>
              <a:latin typeface="Verdana" pitchFamily="34"/>
              <a:ea typeface="Verdana" pitchFamily="34"/>
              <a:cs typeface="Verdana" pitchFamily="34"/>
            </a:endParaRPr>
          </a:p>
        </p:txBody>
      </p:sp>
      <p:sp>
        <p:nvSpPr>
          <p:cNvPr id="6" name="Rectangle 3"/>
          <p:cNvSpPr txBox="1"/>
          <p:nvPr/>
        </p:nvSpPr>
        <p:spPr>
          <a:xfrm>
            <a:off x="93890" y="4149080"/>
            <a:ext cx="6400800" cy="1752603"/>
          </a:xfrm>
          <a:prstGeom prst="rect">
            <a:avLst/>
          </a:prstGeom>
          <a:noFill/>
          <a:ln>
            <a:noFill/>
          </a:ln>
        </p:spPr>
        <p:txBody>
          <a:bodyPr vert="horz" wrap="square" lIns="91440" tIns="45720" rIns="91440" bIns="45720" anchor="t"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0" i="0" u="none" strike="noStrike" kern="1200" cap="none" spc="0" baseline="0" dirty="0" smtClean="0">
                <a:solidFill>
                  <a:srgbClr val="000000"/>
                </a:solidFill>
                <a:uFillTx/>
                <a:latin typeface="Verdana" pitchFamily="34"/>
              </a:rPr>
              <a:t>1.10.2011</a:t>
            </a:r>
            <a:r>
              <a:rPr lang="en-US" sz="1600" b="0" i="0" u="none" strike="noStrike" kern="1200" cap="none" spc="0" dirty="0" smtClean="0">
                <a:solidFill>
                  <a:srgbClr val="000000"/>
                </a:solidFill>
                <a:uFillTx/>
                <a:latin typeface="Verdana" pitchFamily="34"/>
              </a:rPr>
              <a:t> – 30.9.2013</a:t>
            </a:r>
            <a:endParaRPr lang="en-US" sz="1600" b="0" i="0" u="none" strike="noStrike" kern="1200" cap="none" spc="0" baseline="0" dirty="0" smtClean="0">
              <a:solidFill>
                <a:srgbClr val="000000"/>
              </a:solidFill>
              <a:uFillTx/>
              <a:latin typeface="Verdana"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600" b="0" i="0" u="none" strike="noStrike" kern="1200" cap="none" spc="0" baseline="0" dirty="0" smtClean="0">
              <a:solidFill>
                <a:srgbClr val="000000"/>
              </a:solidFill>
              <a:uFillTx/>
              <a:latin typeface="Verdana"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0" i="0" u="none" strike="noStrike" kern="1200" cap="none" spc="0" baseline="0" dirty="0" smtClean="0">
                <a:solidFill>
                  <a:srgbClr val="000000"/>
                </a:solidFill>
                <a:uFillTx/>
                <a:latin typeface="Verdana" pitchFamily="34"/>
              </a:rPr>
              <a:t>EU</a:t>
            </a:r>
            <a:endParaRPr lang="en-US" sz="1600" b="0" i="0" u="none" strike="noStrike" kern="1200" cap="none" spc="0" baseline="0" dirty="0">
              <a:solidFill>
                <a:srgbClr val="000000"/>
              </a:solidFill>
              <a:uFillTx/>
              <a:latin typeface="Verdana"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0" i="0" u="none" strike="noStrike" kern="1200" cap="none" spc="0" baseline="0" dirty="0">
                <a:solidFill>
                  <a:srgbClr val="000000"/>
                </a:solidFill>
                <a:uFillTx/>
                <a:latin typeface="Verdana" pitchFamily="34"/>
              </a:rPr>
              <a:t>LLP-ERASMUS</a:t>
            </a:r>
            <a:endParaRPr lang="en-US" sz="1600" b="0" i="0" u="none" strike="noStrike" kern="1200" cap="none" spc="0" baseline="0" dirty="0">
              <a:solidFill>
                <a:srgbClr val="000000"/>
              </a:solidFill>
              <a:uFillTx/>
              <a:latin typeface="Verdana" pitchFamily="34"/>
              <a:ea typeface="Verdana" pitchFamily="34"/>
              <a:cs typeface="Verdana"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1600" b="0" i="0" u="none" strike="noStrike" kern="1200" cap="none" spc="0" baseline="0" dirty="0">
                <a:solidFill>
                  <a:srgbClr val="000000"/>
                </a:solidFill>
                <a:uFillTx/>
                <a:latin typeface="Verdana" pitchFamily="34"/>
                <a:ea typeface="Verdana" pitchFamily="34"/>
                <a:cs typeface="Verdana" pitchFamily="34"/>
              </a:rPr>
              <a:t>Multilateral project</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GB" sz="1600" b="0" i="0" u="none" strike="noStrike" kern="1200" cap="none" spc="0" baseline="0" dirty="0">
                <a:solidFill>
                  <a:srgbClr val="000000"/>
                </a:solidFill>
                <a:uFillTx/>
                <a:latin typeface="Verdana" pitchFamily="34"/>
                <a:ea typeface="Verdana" pitchFamily="34"/>
                <a:cs typeface="Verdana" pitchFamily="34"/>
              </a:rPr>
              <a:t>PROJECT NRO  517671-LLP-1-2011-1-FI-ERASMUS_FEXI</a:t>
            </a:r>
          </a:p>
        </p:txBody>
      </p:sp>
      <p:sp>
        <p:nvSpPr>
          <p:cNvPr id="8" name="TextBox 7"/>
          <p:cNvSpPr txBox="1"/>
          <p:nvPr/>
        </p:nvSpPr>
        <p:spPr>
          <a:xfrm>
            <a:off x="251520" y="6052408"/>
            <a:ext cx="2573333" cy="523220"/>
          </a:xfrm>
          <a:prstGeom prst="rect">
            <a:avLst/>
          </a:prstGeom>
          <a:noFill/>
        </p:spPr>
        <p:txBody>
          <a:bodyPr wrap="none" rtlCol="0">
            <a:spAutoFit/>
          </a:bodyPr>
          <a:lstStyle/>
          <a:p>
            <a:r>
              <a:rPr lang="fi-FI" sz="1400" dirty="0" err="1" smtClean="0">
                <a:solidFill>
                  <a:srgbClr val="00B0F0"/>
                </a:solidFill>
                <a:latin typeface="Verdana" pitchFamily="34" charset="0"/>
                <a:ea typeface="Verdana" pitchFamily="34" charset="0"/>
                <a:cs typeface="Verdana" pitchFamily="34" charset="0"/>
              </a:rPr>
              <a:t>www.csf-studymodule.net</a:t>
            </a:r>
            <a:endParaRPr lang="fi-FI" sz="1400" dirty="0" smtClean="0">
              <a:solidFill>
                <a:srgbClr val="00B0F0"/>
              </a:solidFill>
              <a:latin typeface="Verdana" pitchFamily="34" charset="0"/>
              <a:ea typeface="Verdana" pitchFamily="34" charset="0"/>
              <a:cs typeface="Verdana" pitchFamily="34" charset="0"/>
            </a:endParaRPr>
          </a:p>
          <a:p>
            <a:r>
              <a:rPr lang="fi-FI" sz="1400" dirty="0" smtClean="0">
                <a:solidFill>
                  <a:srgbClr val="00B0F0"/>
                </a:solidFill>
                <a:latin typeface="Verdana" pitchFamily="34" charset="0"/>
                <a:ea typeface="Verdana" pitchFamily="34" charset="0"/>
                <a:cs typeface="Verdana" pitchFamily="34" charset="0"/>
              </a:rPr>
              <a:t>Project: </a:t>
            </a:r>
            <a:r>
              <a:rPr lang="fi-FI" sz="1400" dirty="0" err="1" smtClean="0">
                <a:solidFill>
                  <a:srgbClr val="00B0F0"/>
                </a:solidFill>
                <a:latin typeface="Verdana" pitchFamily="34" charset="0"/>
                <a:ea typeface="Verdana" pitchFamily="34" charset="0"/>
                <a:cs typeface="Verdana" pitchFamily="34" charset="0"/>
              </a:rPr>
              <a:t>www.muova.fi/csf</a:t>
            </a:r>
            <a:endParaRPr lang="en-GB" sz="1400" dirty="0">
              <a:solidFill>
                <a:srgbClr val="00B0F0"/>
              </a:solidFill>
              <a:latin typeface="Verdana" pitchFamily="34" charset="0"/>
              <a:ea typeface="Verdana" pitchFamily="34" charset="0"/>
              <a:cs typeface="Verdana" pitchFamily="34" charset="0"/>
            </a:endParaRPr>
          </a:p>
        </p:txBody>
      </p:sp>
      <p:grpSp>
        <p:nvGrpSpPr>
          <p:cNvPr id="10" name="Group 9"/>
          <p:cNvGrpSpPr/>
          <p:nvPr/>
        </p:nvGrpSpPr>
        <p:grpSpPr>
          <a:xfrm>
            <a:off x="7092280" y="6309323"/>
            <a:ext cx="1943915" cy="457980"/>
            <a:chOff x="7092280" y="6309323"/>
            <a:chExt cx="1943915" cy="45798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64209" y="6309323"/>
              <a:ext cx="771986" cy="389416"/>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92280" y="6309323"/>
              <a:ext cx="1092906" cy="457980"/>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home.org.aalto.fi\toraviit\data\Desktop\tanjan_kopio27_11_2012\PROJECTS\CSF\CSF_project\dissemination_external - valorisation\DEL_27_final_brochure\_brochure_templates_EN\study_modul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16632"/>
            <a:ext cx="8074601" cy="6615250"/>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 11"/>
          <p:cNvGrpSpPr/>
          <p:nvPr/>
        </p:nvGrpSpPr>
        <p:grpSpPr>
          <a:xfrm>
            <a:off x="6706287" y="404664"/>
            <a:ext cx="1943915" cy="457980"/>
            <a:chOff x="7092280" y="6309323"/>
            <a:chExt cx="1943915" cy="45798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64209" y="6309323"/>
              <a:ext cx="771986" cy="389416"/>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92280" y="6309323"/>
              <a:ext cx="1092906" cy="457980"/>
            </a:xfrm>
            <a:prstGeom prst="rect">
              <a:avLst/>
            </a:prstGeom>
          </p:spPr>
        </p:pic>
      </p:grpSp>
      <p:sp>
        <p:nvSpPr>
          <p:cNvPr id="7" name="TextBox 2"/>
          <p:cNvSpPr txBox="1"/>
          <p:nvPr/>
        </p:nvSpPr>
        <p:spPr>
          <a:xfrm>
            <a:off x="251520" y="247671"/>
            <a:ext cx="5688628" cy="707886"/>
          </a:xfrm>
          <a:prstGeom prst="rect">
            <a:avLst/>
          </a:prstGeom>
          <a:noFill/>
          <a:ln>
            <a:noFill/>
          </a:ln>
        </p:spPr>
        <p:txBody>
          <a:bodyPr vert="horz" wrap="square" lIns="91440" tIns="45720" rIns="91440" bIns="45720" anchor="t" anchorCtr="0" compatLnSpc="1">
            <a:spAutoFit/>
          </a:bodyPr>
          <a:lstStyle/>
          <a:p>
            <a:r>
              <a:rPr lang="en-GB" sz="2000" b="1" dirty="0" smtClean="0">
                <a:latin typeface="Verdana" pitchFamily="34" charset="0"/>
                <a:ea typeface="Verdana" pitchFamily="34" charset="0"/>
                <a:cs typeface="Verdana" pitchFamily="34" charset="0"/>
              </a:rPr>
              <a:t>CSF module and </a:t>
            </a:r>
          </a:p>
          <a:p>
            <a:r>
              <a:rPr lang="en-GB" sz="2000" b="1" dirty="0" smtClean="0">
                <a:latin typeface="Verdana" pitchFamily="34" charset="0"/>
                <a:ea typeface="Verdana" pitchFamily="34" charset="0"/>
                <a:cs typeface="Verdana" pitchFamily="34" charset="0"/>
              </a:rPr>
              <a:t>cooperation structure</a:t>
            </a:r>
            <a:endParaRPr lang="en-GB" sz="2000" b="1" dirty="0">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804196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home.org.aalto.fi\toraviit\data\Desktop\tanjan_kopio27_11_2012\PROJECTS\CSF\CSF_project\dissemination_external - valorisation\DEL_27_final_brochure\_brochure_templates_EN\process_we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44624"/>
            <a:ext cx="8582472" cy="669642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2"/>
          <p:cNvSpPr txBox="1"/>
          <p:nvPr/>
        </p:nvSpPr>
        <p:spPr>
          <a:xfrm>
            <a:off x="1449792" y="148570"/>
            <a:ext cx="6329944" cy="400110"/>
          </a:xfrm>
          <a:prstGeom prst="rect">
            <a:avLst/>
          </a:prstGeom>
          <a:noFill/>
          <a:ln>
            <a:noFill/>
          </a:ln>
        </p:spPr>
        <p:txBody>
          <a:bodyPr vert="horz" wrap="square" lIns="91440" tIns="45720" rIns="91440" bIns="45720" anchor="t" anchorCtr="0" compatLnSpc="1">
            <a:spAutoFit/>
          </a:bodyPr>
          <a:lstStyle/>
          <a:p>
            <a:r>
              <a:rPr lang="en-GB" sz="2000" b="1" dirty="0" smtClean="0">
                <a:latin typeface="Verdana" pitchFamily="34" charset="0"/>
                <a:ea typeface="Verdana" pitchFamily="34" charset="0"/>
                <a:cs typeface="Verdana" pitchFamily="34" charset="0"/>
              </a:rPr>
              <a:t>CSF virtual process and website structure</a:t>
            </a:r>
            <a:endParaRPr lang="en-GB" sz="2000" b="1" dirty="0">
              <a:latin typeface="Verdana" pitchFamily="34" charset="0"/>
              <a:ea typeface="Verdana" pitchFamily="34" charset="0"/>
              <a:cs typeface="Verdana" pitchFamily="34" charset="0"/>
            </a:endParaRPr>
          </a:p>
        </p:txBody>
      </p:sp>
      <p:grpSp>
        <p:nvGrpSpPr>
          <p:cNvPr id="12" name="Group 11"/>
          <p:cNvGrpSpPr/>
          <p:nvPr/>
        </p:nvGrpSpPr>
        <p:grpSpPr>
          <a:xfrm>
            <a:off x="6962085" y="6165304"/>
            <a:ext cx="1943915" cy="457980"/>
            <a:chOff x="7092280" y="6309323"/>
            <a:chExt cx="1943915" cy="45798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64209" y="6309323"/>
              <a:ext cx="771986" cy="389416"/>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92280" y="6309323"/>
              <a:ext cx="1092906" cy="457980"/>
            </a:xfrm>
            <a:prstGeom prst="rect">
              <a:avLst/>
            </a:prstGeom>
          </p:spPr>
        </p:pic>
      </p:grpSp>
    </p:spTree>
    <p:extLst>
      <p:ext uri="{BB962C8B-B14F-4D97-AF65-F5344CB8AC3E}">
        <p14:creationId xmlns:p14="http://schemas.microsoft.com/office/powerpoint/2010/main" val="1054098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name="Slide13">
    <p:spTree>
      <p:nvGrpSpPr>
        <p:cNvPr id="1" name=""/>
        <p:cNvGrpSpPr/>
        <p:nvPr/>
      </p:nvGrpSpPr>
      <p:grpSpPr>
        <a:xfrm>
          <a:off x="0" y="0"/>
          <a:ext cx="0" cy="0"/>
          <a:chOff x="0" y="0"/>
          <a:chExt cx="0" cy="0"/>
        </a:xfrm>
      </p:grpSpPr>
      <p:pic>
        <p:nvPicPr>
          <p:cNvPr id="8" name="Picture 5"/>
          <p:cNvPicPr>
            <a:picLocks noChangeAspect="1"/>
          </p:cNvPicPr>
          <p:nvPr/>
        </p:nvPicPr>
        <p:blipFill>
          <a:blip r:embed="rId2"/>
          <a:stretch>
            <a:fillRect/>
          </a:stretch>
        </p:blipFill>
        <p:spPr>
          <a:xfrm>
            <a:off x="0" y="764703"/>
            <a:ext cx="9144000" cy="1123514"/>
          </a:xfrm>
          <a:prstGeom prst="rect">
            <a:avLst/>
          </a:prstGeom>
          <a:noFill/>
          <a:ln>
            <a:noFill/>
          </a:ln>
        </p:spPr>
      </p:pic>
      <p:sp>
        <p:nvSpPr>
          <p:cNvPr id="5" name="TextBox 3"/>
          <p:cNvSpPr txBox="1"/>
          <p:nvPr/>
        </p:nvSpPr>
        <p:spPr>
          <a:xfrm>
            <a:off x="467541" y="1239140"/>
            <a:ext cx="5688628" cy="461665"/>
          </a:xfrm>
          <a:prstGeom prst="rect">
            <a:avLst/>
          </a:prstGeom>
          <a:noFill/>
          <a:ln>
            <a:noFill/>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r>
              <a:rPr lang="en-GB" sz="2400" b="1" dirty="0">
                <a:latin typeface="Verdana" pitchFamily="34" charset="0"/>
                <a:ea typeface="Verdana" pitchFamily="34" charset="0"/>
                <a:cs typeface="Verdana" pitchFamily="34" charset="0"/>
              </a:rPr>
              <a:t>CSF and EU </a:t>
            </a:r>
            <a:r>
              <a:rPr lang="en-GB" sz="2400" b="1" dirty="0" smtClean="0">
                <a:latin typeface="Verdana" pitchFamily="34" charset="0"/>
                <a:ea typeface="Verdana" pitchFamily="34" charset="0"/>
                <a:cs typeface="Verdana" pitchFamily="34" charset="0"/>
              </a:rPr>
              <a:t>policies</a:t>
            </a:r>
            <a:endParaRPr lang="en-GB" sz="2400" b="1" dirty="0">
              <a:latin typeface="Verdana" pitchFamily="34" charset="0"/>
              <a:ea typeface="Verdana" pitchFamily="34" charset="0"/>
              <a:cs typeface="Verdana" pitchFamily="34" charset="0"/>
            </a:endParaRPr>
          </a:p>
        </p:txBody>
      </p:sp>
      <p:sp>
        <p:nvSpPr>
          <p:cNvPr id="6" name="TextBox 6"/>
          <p:cNvSpPr txBox="1"/>
          <p:nvPr/>
        </p:nvSpPr>
        <p:spPr>
          <a:xfrm>
            <a:off x="467541" y="2132856"/>
            <a:ext cx="7776867" cy="2554545"/>
          </a:xfrm>
          <a:prstGeom prst="rect">
            <a:avLst/>
          </a:prstGeom>
          <a:noFill/>
          <a:ln>
            <a:noFill/>
          </a:ln>
        </p:spPr>
        <p:txBody>
          <a:bodyPr vert="horz" wrap="square" lIns="91440" tIns="45720" rIns="91440" bIns="45720" anchor="t" anchorCtr="0" compatLnSpc="1">
            <a:spAutoFit/>
          </a:bodyPr>
          <a:lstStyle/>
          <a:p>
            <a:pPr marL="285750" indent="-285750">
              <a:buSzPct val="100000"/>
              <a:buFont typeface="Courier New" pitchFamily="49"/>
              <a:buChar char="o"/>
              <a:defRPr sz="1800" b="0" i="0" u="none" strike="noStrike" kern="0" cap="none" spc="0" baseline="0">
                <a:solidFill>
                  <a:srgbClr val="000000"/>
                </a:solidFill>
                <a:uFillTx/>
              </a:defRPr>
            </a:pPr>
            <a:r>
              <a:rPr lang="en-GB" sz="1600" dirty="0">
                <a:latin typeface="Verdana" pitchFamily="34" charset="0"/>
                <a:ea typeface="Verdana" pitchFamily="34" charset="0"/>
                <a:cs typeface="Verdana" pitchFamily="34" charset="0"/>
              </a:rPr>
              <a:t>EU 2020 flagship initiative of smart growth: </a:t>
            </a:r>
          </a:p>
          <a:p>
            <a:pPr marL="742950" lvl="1" indent="-285750">
              <a:buClr>
                <a:srgbClr val="00B0F0"/>
              </a:buClr>
              <a:buSzPct val="100000"/>
              <a:buFont typeface="Arial" pitchFamily="34"/>
              <a:buChar char="•"/>
              <a:defRPr sz="1800" b="0" i="0" u="none" strike="noStrike" kern="0" cap="none" spc="0" baseline="0">
                <a:solidFill>
                  <a:srgbClr val="000000"/>
                </a:solidFill>
                <a:uFillTx/>
              </a:defRPr>
            </a:pPr>
            <a:r>
              <a:rPr lang="en-GB" sz="1600" dirty="0">
                <a:latin typeface="Verdana" pitchFamily="34" charset="0"/>
                <a:ea typeface="Verdana" pitchFamily="34" charset="0"/>
                <a:cs typeface="Verdana" pitchFamily="34" charset="0"/>
              </a:rPr>
              <a:t>innovative , creative and knowledge based economy in which education has a central role </a:t>
            </a:r>
          </a:p>
          <a:p>
            <a:pPr marL="742950" lvl="1" indent="-285750">
              <a:buClr>
                <a:srgbClr val="00B0F0"/>
              </a:buClr>
              <a:buSzPct val="100000"/>
              <a:buFont typeface="Arial" pitchFamily="34"/>
              <a:buChar char="•"/>
              <a:defRPr sz="1800" b="0" i="0" u="none" strike="noStrike" kern="0" cap="none" spc="0" baseline="0">
                <a:solidFill>
                  <a:srgbClr val="000000"/>
                </a:solidFill>
                <a:uFillTx/>
              </a:defRPr>
            </a:pPr>
            <a:r>
              <a:rPr lang="en-GB" sz="1600" dirty="0">
                <a:latin typeface="Verdana" pitchFamily="34" charset="0"/>
                <a:ea typeface="Verdana" pitchFamily="34" charset="0"/>
                <a:cs typeface="Verdana" pitchFamily="34" charset="0"/>
              </a:rPr>
              <a:t>more competitive by creating new jobs and the preconditions for future jobs. </a:t>
            </a:r>
            <a:endParaRPr lang="en-US" sz="1600" dirty="0">
              <a:solidFill>
                <a:srgbClr val="000000"/>
              </a:solidFill>
              <a:latin typeface="Verdana" pitchFamily="34"/>
              <a:ea typeface="Verdana" pitchFamily="34"/>
              <a:cs typeface="Verdana" pitchFamily="34"/>
            </a:endParaRPr>
          </a:p>
          <a:p>
            <a:pPr marL="285750" marR="0" lvl="0" indent="-285750" algn="l" defTabSz="914400" rtl="0" fontAlgn="auto" hangingPunct="1">
              <a:lnSpc>
                <a:spcPct val="100000"/>
              </a:lnSpc>
              <a:spcBef>
                <a:spcPts val="0"/>
              </a:spcBef>
              <a:spcAft>
                <a:spcPts val="0"/>
              </a:spcAft>
              <a:buSzPct val="100000"/>
              <a:buFont typeface="Courier New" pitchFamily="49"/>
              <a:buChar char="o"/>
              <a:tabLst/>
              <a:defRPr sz="1800" b="0" i="0" u="none" strike="noStrike" kern="0" cap="none" spc="0" baseline="0">
                <a:solidFill>
                  <a:srgbClr val="000000"/>
                </a:solidFill>
                <a:uFillTx/>
              </a:defRPr>
            </a:pPr>
            <a:endParaRPr lang="en-US" sz="1600" b="0" i="0" u="none" strike="noStrike" kern="1200" cap="none" spc="0" baseline="0" dirty="0" smtClean="0">
              <a:solidFill>
                <a:srgbClr val="000000"/>
              </a:solidFill>
              <a:uFillTx/>
              <a:latin typeface="Verdana" pitchFamily="34"/>
              <a:ea typeface="Verdana" pitchFamily="34"/>
              <a:cs typeface="Verdana" pitchFamily="34"/>
            </a:endParaRPr>
          </a:p>
          <a:p>
            <a:pPr marL="285750" indent="-285750">
              <a:buSzPct val="100000"/>
              <a:buFont typeface="Courier New" pitchFamily="49"/>
              <a:buChar char="o"/>
              <a:defRPr sz="1800" b="0" i="0" u="none" strike="noStrike" kern="0" cap="none" spc="0" baseline="0">
                <a:solidFill>
                  <a:srgbClr val="000000"/>
                </a:solidFill>
                <a:uFillTx/>
              </a:defRPr>
            </a:pPr>
            <a:r>
              <a:rPr lang="en-GB" sz="1600" dirty="0">
                <a:latin typeface="Verdana" pitchFamily="34" charset="0"/>
                <a:ea typeface="Verdana" pitchFamily="34" charset="0"/>
                <a:cs typeface="Verdana" pitchFamily="34" charset="0"/>
              </a:rPr>
              <a:t>ET 2020: </a:t>
            </a:r>
          </a:p>
          <a:p>
            <a:pPr marL="742950" lvl="1" indent="-285750">
              <a:buClr>
                <a:srgbClr val="00B0F0"/>
              </a:buClr>
              <a:buSzPct val="100000"/>
              <a:buFont typeface="Arial" pitchFamily="34"/>
              <a:buChar char="•"/>
              <a:defRPr sz="1800" b="0" i="0" u="none" strike="noStrike" kern="0" cap="none" spc="0" baseline="0">
                <a:solidFill>
                  <a:srgbClr val="000000"/>
                </a:solidFill>
                <a:uFillTx/>
              </a:defRPr>
            </a:pPr>
            <a:r>
              <a:rPr lang="en-GB" sz="1600" b="1" dirty="0">
                <a:latin typeface="Verdana" pitchFamily="34" charset="0"/>
                <a:ea typeface="Verdana" pitchFamily="34" charset="0"/>
                <a:cs typeface="Verdana" pitchFamily="34" charset="0"/>
              </a:rPr>
              <a:t>Knowledge triangle </a:t>
            </a:r>
            <a:r>
              <a:rPr lang="en-GB" sz="1600" dirty="0">
                <a:latin typeface="Verdana" pitchFamily="34" charset="0"/>
                <a:ea typeface="Verdana" pitchFamily="34" charset="0"/>
                <a:cs typeface="Verdana" pitchFamily="34" charset="0"/>
              </a:rPr>
              <a:t>where education, research and innovation meet</a:t>
            </a:r>
          </a:p>
          <a:p>
            <a:pPr marL="742950" lvl="1" indent="-285750">
              <a:buClr>
                <a:srgbClr val="00B0F0"/>
              </a:buClr>
              <a:buSzPct val="100000"/>
              <a:buFont typeface="Arial" pitchFamily="34"/>
              <a:buChar char="•"/>
              <a:defRPr sz="1800" b="0" i="0" u="none" strike="noStrike" kern="0" cap="none" spc="0" baseline="0">
                <a:solidFill>
                  <a:srgbClr val="000000"/>
                </a:solidFill>
                <a:uFillTx/>
              </a:defRPr>
            </a:pPr>
            <a:r>
              <a:rPr lang="fi-FI" sz="1600" dirty="0" err="1">
                <a:latin typeface="Verdana" pitchFamily="34" charset="0"/>
                <a:ea typeface="Verdana" pitchFamily="34" charset="0"/>
                <a:cs typeface="Verdana" pitchFamily="34" charset="0"/>
              </a:rPr>
              <a:t>Skills</a:t>
            </a:r>
            <a:r>
              <a:rPr lang="fi-FI" sz="1600" dirty="0">
                <a:latin typeface="Verdana" pitchFamily="34" charset="0"/>
                <a:ea typeface="Verdana" pitchFamily="34" charset="0"/>
                <a:cs typeface="Verdana" pitchFamily="34" charset="0"/>
              </a:rPr>
              <a:t> for </a:t>
            </a:r>
            <a:r>
              <a:rPr lang="fi-FI" sz="1600" dirty="0" err="1">
                <a:latin typeface="Verdana" pitchFamily="34" charset="0"/>
                <a:ea typeface="Verdana" pitchFamily="34" charset="0"/>
                <a:cs typeface="Verdana" pitchFamily="34" charset="0"/>
              </a:rPr>
              <a:t>future</a:t>
            </a:r>
            <a:r>
              <a:rPr lang="fi-FI" sz="1600" dirty="0">
                <a:latin typeface="Verdana" pitchFamily="34" charset="0"/>
                <a:ea typeface="Verdana" pitchFamily="34" charset="0"/>
                <a:cs typeface="Verdana" pitchFamily="34" charset="0"/>
              </a:rPr>
              <a:t> </a:t>
            </a:r>
            <a:r>
              <a:rPr lang="fi-FI" sz="1600" dirty="0" err="1" smtClean="0">
                <a:latin typeface="Verdana" pitchFamily="34" charset="0"/>
                <a:ea typeface="Verdana" pitchFamily="34" charset="0"/>
                <a:cs typeface="Verdana" pitchFamily="34" charset="0"/>
              </a:rPr>
              <a:t>jobs</a:t>
            </a:r>
            <a:endParaRPr lang="en-US" sz="1600" b="0" i="0" u="none" strike="noStrike" kern="1200" cap="none" spc="0" baseline="0" dirty="0" smtClean="0">
              <a:solidFill>
                <a:srgbClr val="000000"/>
              </a:solidFill>
              <a:uFillTx/>
              <a:latin typeface="Verdana" pitchFamily="34"/>
              <a:ea typeface="Verdana" pitchFamily="34"/>
              <a:cs typeface="Verdana" pitchFamily="34"/>
            </a:endParaRPr>
          </a:p>
        </p:txBody>
      </p:sp>
      <p:grpSp>
        <p:nvGrpSpPr>
          <p:cNvPr id="9" name="Group 8"/>
          <p:cNvGrpSpPr/>
          <p:nvPr/>
        </p:nvGrpSpPr>
        <p:grpSpPr>
          <a:xfrm>
            <a:off x="7092280" y="6309323"/>
            <a:ext cx="1943915" cy="457980"/>
            <a:chOff x="7092280" y="6309323"/>
            <a:chExt cx="1943915" cy="45798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64209" y="6309323"/>
              <a:ext cx="771986" cy="389416"/>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92280" y="6309323"/>
              <a:ext cx="1092906" cy="457980"/>
            </a:xfrm>
            <a:prstGeom prst="rect">
              <a:avLst/>
            </a:prstGeom>
          </p:spPr>
        </p:pic>
      </p:grpSp>
      <p:sp>
        <p:nvSpPr>
          <p:cNvPr id="13" name="TextBox 6"/>
          <p:cNvSpPr txBox="1"/>
          <p:nvPr/>
        </p:nvSpPr>
        <p:spPr>
          <a:xfrm>
            <a:off x="-1044624" y="5459740"/>
            <a:ext cx="7704856" cy="1569660"/>
          </a:xfrm>
          <a:prstGeom prst="rect">
            <a:avLst/>
          </a:prstGeom>
          <a:noFill/>
          <a:ln>
            <a:noFill/>
          </a:ln>
        </p:spPr>
        <p:txBody>
          <a:bodyPr vert="horz" wrap="square" lIns="91440" tIns="45720" rIns="91440" bIns="45720" anchor="t" anchorCtr="0" compatLnSpc="1">
            <a:spAutoFit/>
          </a:bodyPr>
          <a:lstStyle/>
          <a:p>
            <a:pPr marL="1200150" lvl="2" indent="-285750">
              <a:buSzPts val="1600"/>
              <a:buBlip>
                <a:blip r:embed="rId5"/>
              </a:buBlip>
              <a:defRPr sz="1800" b="0" i="0" u="none" strike="noStrike" kern="0" cap="none" spc="0" baseline="0">
                <a:solidFill>
                  <a:srgbClr val="000000"/>
                </a:solidFill>
                <a:uFillTx/>
              </a:defRPr>
            </a:pPr>
            <a:r>
              <a:rPr lang="en-GB" sz="1000" dirty="0" smtClean="0">
                <a:solidFill>
                  <a:srgbClr val="00B0F0"/>
                </a:solidFill>
                <a:latin typeface="Verdana" pitchFamily="34" charset="0"/>
                <a:ea typeface="Verdana" pitchFamily="34" charset="0"/>
                <a:cs typeface="Verdana" pitchFamily="34" charset="0"/>
              </a:rPr>
              <a:t>EU </a:t>
            </a:r>
            <a:r>
              <a:rPr lang="en-GB" sz="1000" dirty="0">
                <a:solidFill>
                  <a:srgbClr val="00B0F0"/>
                </a:solidFill>
                <a:latin typeface="Verdana" pitchFamily="34" charset="0"/>
                <a:ea typeface="Verdana" pitchFamily="34" charset="0"/>
                <a:cs typeface="Verdana" pitchFamily="34" charset="0"/>
              </a:rPr>
              <a:t>2020: European Commission (2010). Communication from the Commission, </a:t>
            </a:r>
            <a:endParaRPr lang="en-GB" sz="1000" dirty="0" smtClean="0">
              <a:solidFill>
                <a:srgbClr val="00B0F0"/>
              </a:solidFill>
              <a:latin typeface="Verdana" pitchFamily="34" charset="0"/>
              <a:ea typeface="Verdana" pitchFamily="34" charset="0"/>
              <a:cs typeface="Verdana" pitchFamily="34" charset="0"/>
            </a:endParaRPr>
          </a:p>
          <a:p>
            <a:pPr lvl="2">
              <a:buSzPts val="1600"/>
              <a:defRPr sz="1800" b="0" i="0" u="none" strike="noStrike" kern="0" cap="none" spc="0" baseline="0">
                <a:solidFill>
                  <a:srgbClr val="000000"/>
                </a:solidFill>
                <a:uFillTx/>
              </a:defRPr>
            </a:pPr>
            <a:r>
              <a:rPr lang="en-GB" sz="1000" dirty="0">
                <a:solidFill>
                  <a:srgbClr val="00B0F0"/>
                </a:solidFill>
                <a:latin typeface="Verdana" pitchFamily="34" charset="0"/>
                <a:ea typeface="Verdana" pitchFamily="34" charset="0"/>
                <a:cs typeface="Verdana" pitchFamily="34" charset="0"/>
              </a:rPr>
              <a:t> </a:t>
            </a:r>
            <a:r>
              <a:rPr lang="en-GB" sz="1000" dirty="0" smtClean="0">
                <a:solidFill>
                  <a:srgbClr val="00B0F0"/>
                </a:solidFill>
                <a:latin typeface="Verdana" pitchFamily="34" charset="0"/>
                <a:ea typeface="Verdana" pitchFamily="34" charset="0"/>
                <a:cs typeface="Verdana" pitchFamily="34" charset="0"/>
              </a:rPr>
              <a:t>                    EUROPE </a:t>
            </a:r>
            <a:r>
              <a:rPr lang="en-GB" sz="1000" dirty="0">
                <a:solidFill>
                  <a:srgbClr val="00B0F0"/>
                </a:solidFill>
                <a:latin typeface="Verdana" pitchFamily="34" charset="0"/>
                <a:ea typeface="Verdana" pitchFamily="34" charset="0"/>
                <a:cs typeface="Verdana" pitchFamily="34" charset="0"/>
              </a:rPr>
              <a:t>2020 A strategy for smart, sustainable and inclusive growth (Brussels, </a:t>
            </a:r>
            <a:endParaRPr lang="en-GB" sz="1000" dirty="0" smtClean="0">
              <a:solidFill>
                <a:srgbClr val="00B0F0"/>
              </a:solidFill>
              <a:latin typeface="Verdana" pitchFamily="34" charset="0"/>
              <a:ea typeface="Verdana" pitchFamily="34" charset="0"/>
              <a:cs typeface="Verdana" pitchFamily="34" charset="0"/>
            </a:endParaRPr>
          </a:p>
          <a:p>
            <a:pPr lvl="2">
              <a:buSzPts val="1600"/>
              <a:defRPr sz="1800" b="0" i="0" u="none" strike="noStrike" kern="0" cap="none" spc="0" baseline="0">
                <a:solidFill>
                  <a:srgbClr val="000000"/>
                </a:solidFill>
                <a:uFillTx/>
              </a:defRPr>
            </a:pPr>
            <a:r>
              <a:rPr lang="en-GB" sz="1000" dirty="0">
                <a:solidFill>
                  <a:srgbClr val="00B0F0"/>
                </a:solidFill>
                <a:latin typeface="Verdana" pitchFamily="34" charset="0"/>
                <a:ea typeface="Verdana" pitchFamily="34" charset="0"/>
                <a:cs typeface="Verdana" pitchFamily="34" charset="0"/>
              </a:rPr>
              <a:t> </a:t>
            </a:r>
            <a:r>
              <a:rPr lang="en-GB" sz="1000" dirty="0" smtClean="0">
                <a:solidFill>
                  <a:srgbClr val="00B0F0"/>
                </a:solidFill>
                <a:latin typeface="Verdana" pitchFamily="34" charset="0"/>
                <a:ea typeface="Verdana" pitchFamily="34" charset="0"/>
                <a:cs typeface="Verdana" pitchFamily="34" charset="0"/>
              </a:rPr>
              <a:t>                    3.3.2010</a:t>
            </a:r>
            <a:r>
              <a:rPr lang="en-GB" sz="1000" dirty="0">
                <a:solidFill>
                  <a:srgbClr val="00B0F0"/>
                </a:solidFill>
                <a:latin typeface="Verdana" pitchFamily="34" charset="0"/>
                <a:ea typeface="Verdana" pitchFamily="34" charset="0"/>
                <a:cs typeface="Verdana" pitchFamily="34" charset="0"/>
              </a:rPr>
              <a:t>; COM(2010) 2020); retrieved from  </a:t>
            </a:r>
            <a:r>
              <a:rPr lang="en-GB" sz="1000" dirty="0" smtClean="0">
                <a:solidFill>
                  <a:srgbClr val="00B0F0"/>
                </a:solidFill>
                <a:latin typeface="Verdana" pitchFamily="34" charset="0"/>
                <a:ea typeface="Verdana" pitchFamily="34" charset="0"/>
                <a:cs typeface="Verdana" pitchFamily="34" charset="0"/>
              </a:rPr>
              <a:t> </a:t>
            </a:r>
          </a:p>
          <a:p>
            <a:pPr lvl="2">
              <a:buSzPts val="1600"/>
              <a:defRPr sz="1800" b="0" i="0" u="none" strike="noStrike" kern="0" cap="none" spc="0" baseline="0">
                <a:solidFill>
                  <a:srgbClr val="000000"/>
                </a:solidFill>
                <a:uFillTx/>
              </a:defRPr>
            </a:pPr>
            <a:r>
              <a:rPr lang="en-GB" sz="1000" dirty="0">
                <a:solidFill>
                  <a:srgbClr val="00B0F0"/>
                </a:solidFill>
                <a:latin typeface="Verdana" pitchFamily="34" charset="0"/>
                <a:ea typeface="Verdana" pitchFamily="34" charset="0"/>
                <a:cs typeface="Verdana" pitchFamily="34" charset="0"/>
              </a:rPr>
              <a:t> </a:t>
            </a:r>
            <a:r>
              <a:rPr lang="en-GB" sz="1000" dirty="0" smtClean="0">
                <a:solidFill>
                  <a:srgbClr val="00B0F0"/>
                </a:solidFill>
                <a:latin typeface="Verdana" pitchFamily="34" charset="0"/>
                <a:ea typeface="Verdana" pitchFamily="34" charset="0"/>
                <a:cs typeface="Verdana" pitchFamily="34" charset="0"/>
              </a:rPr>
              <a:t>                    http</a:t>
            </a:r>
            <a:r>
              <a:rPr lang="en-GB" sz="1000" dirty="0">
                <a:solidFill>
                  <a:srgbClr val="00B0F0"/>
                </a:solidFill>
                <a:latin typeface="Verdana" pitchFamily="34" charset="0"/>
                <a:ea typeface="Verdana" pitchFamily="34" charset="0"/>
                <a:cs typeface="Verdana" pitchFamily="34" charset="0"/>
              </a:rPr>
              <a:t>://eunec.vlor.be/detail_bestanden/doc014%20Europe%202020.pdf; on 28.3.2011</a:t>
            </a:r>
          </a:p>
          <a:p>
            <a:pPr marL="1200150" lvl="2" indent="-285750">
              <a:buSzPts val="1600"/>
              <a:buBlip>
                <a:blip r:embed="rId5"/>
              </a:buBlip>
              <a:defRPr sz="1800" b="0" i="0" u="none" strike="noStrike" kern="0" cap="none" spc="0" baseline="0">
                <a:solidFill>
                  <a:srgbClr val="000000"/>
                </a:solidFill>
                <a:uFillTx/>
              </a:defRPr>
            </a:pPr>
            <a:r>
              <a:rPr lang="en-GB" sz="1000" dirty="0">
                <a:solidFill>
                  <a:srgbClr val="00B0F0"/>
                </a:solidFill>
                <a:latin typeface="Verdana" pitchFamily="34" charset="0"/>
                <a:ea typeface="Verdana" pitchFamily="34" charset="0"/>
                <a:cs typeface="Verdana" pitchFamily="34" charset="0"/>
              </a:rPr>
              <a:t>Education and Training 2020: Notices from European Union institutions and bodies </a:t>
            </a:r>
            <a:endParaRPr lang="en-GB" sz="1000" dirty="0" smtClean="0">
              <a:solidFill>
                <a:srgbClr val="00B0F0"/>
              </a:solidFill>
              <a:latin typeface="Verdana" pitchFamily="34" charset="0"/>
              <a:ea typeface="Verdana" pitchFamily="34" charset="0"/>
              <a:cs typeface="Verdana" pitchFamily="34" charset="0"/>
            </a:endParaRPr>
          </a:p>
          <a:p>
            <a:pPr lvl="2">
              <a:buSzPts val="1600"/>
              <a:defRPr sz="1800" b="0" i="0" u="none" strike="noStrike" kern="0" cap="none" spc="0" baseline="0">
                <a:solidFill>
                  <a:srgbClr val="000000"/>
                </a:solidFill>
                <a:uFillTx/>
              </a:defRPr>
            </a:pPr>
            <a:r>
              <a:rPr lang="en-GB" sz="1000" dirty="0">
                <a:solidFill>
                  <a:srgbClr val="00B0F0"/>
                </a:solidFill>
                <a:latin typeface="Verdana" pitchFamily="34" charset="0"/>
                <a:ea typeface="Verdana" pitchFamily="34" charset="0"/>
                <a:cs typeface="Verdana" pitchFamily="34" charset="0"/>
              </a:rPr>
              <a:t> </a:t>
            </a:r>
            <a:r>
              <a:rPr lang="en-GB" sz="1000" dirty="0" smtClean="0">
                <a:solidFill>
                  <a:srgbClr val="00B0F0"/>
                </a:solidFill>
                <a:latin typeface="Verdana" pitchFamily="34" charset="0"/>
                <a:ea typeface="Verdana" pitchFamily="34" charset="0"/>
                <a:cs typeface="Verdana" pitchFamily="34" charset="0"/>
              </a:rPr>
              <a:t>                    2009</a:t>
            </a:r>
            <a:r>
              <a:rPr lang="en-GB" sz="1000" dirty="0">
                <a:solidFill>
                  <a:srgbClr val="00B0F0"/>
                </a:solidFill>
                <a:latin typeface="Verdana" pitchFamily="34" charset="0"/>
                <a:ea typeface="Verdana" pitchFamily="34" charset="0"/>
                <a:cs typeface="Verdana" pitchFamily="34" charset="0"/>
              </a:rPr>
              <a:t>. Council conclusions of 12 May 2009 on a strategic framework for European </a:t>
            </a:r>
            <a:endParaRPr lang="en-GB" sz="1000" dirty="0" smtClean="0">
              <a:solidFill>
                <a:srgbClr val="00B0F0"/>
              </a:solidFill>
              <a:latin typeface="Verdana" pitchFamily="34" charset="0"/>
              <a:ea typeface="Verdana" pitchFamily="34" charset="0"/>
              <a:cs typeface="Verdana" pitchFamily="34" charset="0"/>
            </a:endParaRPr>
          </a:p>
          <a:p>
            <a:pPr lvl="2">
              <a:buSzPts val="1600"/>
              <a:defRPr sz="1800" b="0" i="0" u="none" strike="noStrike" kern="0" cap="none" spc="0" baseline="0">
                <a:solidFill>
                  <a:srgbClr val="000000"/>
                </a:solidFill>
                <a:uFillTx/>
              </a:defRPr>
            </a:pPr>
            <a:r>
              <a:rPr lang="en-GB" sz="1000" dirty="0">
                <a:solidFill>
                  <a:srgbClr val="00B0F0"/>
                </a:solidFill>
                <a:latin typeface="Verdana" pitchFamily="34" charset="0"/>
                <a:ea typeface="Verdana" pitchFamily="34" charset="0"/>
                <a:cs typeface="Verdana" pitchFamily="34" charset="0"/>
              </a:rPr>
              <a:t> </a:t>
            </a:r>
            <a:r>
              <a:rPr lang="en-GB" sz="1000" dirty="0" smtClean="0">
                <a:solidFill>
                  <a:srgbClr val="00B0F0"/>
                </a:solidFill>
                <a:latin typeface="Verdana" pitchFamily="34" charset="0"/>
                <a:ea typeface="Verdana" pitchFamily="34" charset="0"/>
                <a:cs typeface="Verdana" pitchFamily="34" charset="0"/>
              </a:rPr>
              <a:t>                    cooperation </a:t>
            </a:r>
            <a:r>
              <a:rPr lang="en-GB" sz="1000" dirty="0">
                <a:solidFill>
                  <a:srgbClr val="00B0F0"/>
                </a:solidFill>
                <a:latin typeface="Verdana" pitchFamily="34" charset="0"/>
                <a:ea typeface="Verdana" pitchFamily="34" charset="0"/>
                <a:cs typeface="Verdana" pitchFamily="34" charset="0"/>
              </a:rPr>
              <a:t>in education and training (‘ET 2020’). http://</a:t>
            </a:r>
            <a:r>
              <a:rPr lang="en-GB" sz="1000" dirty="0" smtClean="0">
                <a:solidFill>
                  <a:srgbClr val="00B0F0"/>
                </a:solidFill>
                <a:latin typeface="Verdana" pitchFamily="34" charset="0"/>
                <a:ea typeface="Verdana" pitchFamily="34" charset="0"/>
                <a:cs typeface="Verdana" pitchFamily="34" charset="0"/>
              </a:rPr>
              <a:t>eur-</a:t>
            </a:r>
          </a:p>
          <a:p>
            <a:pPr lvl="2">
              <a:buSzPts val="1600"/>
              <a:defRPr sz="1800" b="0" i="0" u="none" strike="noStrike" kern="0" cap="none" spc="0" baseline="0">
                <a:solidFill>
                  <a:srgbClr val="000000"/>
                </a:solidFill>
                <a:uFillTx/>
              </a:defRPr>
            </a:pPr>
            <a:r>
              <a:rPr lang="en-GB" sz="1000" dirty="0">
                <a:solidFill>
                  <a:srgbClr val="00B0F0"/>
                </a:solidFill>
                <a:latin typeface="Verdana" pitchFamily="34" charset="0"/>
                <a:ea typeface="Verdana" pitchFamily="34" charset="0"/>
                <a:cs typeface="Verdana" pitchFamily="34" charset="0"/>
              </a:rPr>
              <a:t> </a:t>
            </a:r>
            <a:r>
              <a:rPr lang="en-GB" sz="1000" dirty="0" smtClean="0">
                <a:solidFill>
                  <a:srgbClr val="00B0F0"/>
                </a:solidFill>
                <a:latin typeface="Verdana" pitchFamily="34" charset="0"/>
                <a:ea typeface="Verdana" pitchFamily="34" charset="0"/>
                <a:cs typeface="Verdana" pitchFamily="34" charset="0"/>
              </a:rPr>
              <a:t>                    lex.europa.eu/</a:t>
            </a:r>
            <a:r>
              <a:rPr lang="en-GB" sz="1000" dirty="0" err="1" smtClean="0">
                <a:solidFill>
                  <a:srgbClr val="00B0F0"/>
                </a:solidFill>
                <a:latin typeface="Verdana" pitchFamily="34" charset="0"/>
                <a:ea typeface="Verdana" pitchFamily="34" charset="0"/>
                <a:cs typeface="Verdana" pitchFamily="34" charset="0"/>
              </a:rPr>
              <a:t>LexUriServ</a:t>
            </a:r>
            <a:r>
              <a:rPr lang="en-GB" sz="1000" dirty="0" smtClean="0">
                <a:solidFill>
                  <a:srgbClr val="00B0F0"/>
                </a:solidFill>
                <a:latin typeface="Verdana" pitchFamily="34" charset="0"/>
                <a:ea typeface="Verdana" pitchFamily="34" charset="0"/>
                <a:cs typeface="Verdana" pitchFamily="34" charset="0"/>
              </a:rPr>
              <a:t>/</a:t>
            </a:r>
            <a:r>
              <a:rPr lang="en-GB" sz="1000" dirty="0" err="1" smtClean="0">
                <a:solidFill>
                  <a:srgbClr val="00B0F0"/>
                </a:solidFill>
                <a:latin typeface="Verdana" pitchFamily="34" charset="0"/>
                <a:ea typeface="Verdana" pitchFamily="34" charset="0"/>
                <a:cs typeface="Verdana" pitchFamily="34" charset="0"/>
              </a:rPr>
              <a:t>LexUriServ.do?uri</a:t>
            </a:r>
            <a:r>
              <a:rPr lang="en-GB" sz="1000" dirty="0" smtClean="0">
                <a:solidFill>
                  <a:srgbClr val="00B0F0"/>
                </a:solidFill>
                <a:latin typeface="Verdana" pitchFamily="34" charset="0"/>
                <a:ea typeface="Verdana" pitchFamily="34" charset="0"/>
                <a:cs typeface="Verdana" pitchFamily="34" charset="0"/>
              </a:rPr>
              <a:t>=OJ:C:2009:119:0002:0010:EN:PDF</a:t>
            </a:r>
            <a:endParaRPr lang="en-GB" sz="1000" dirty="0">
              <a:solidFill>
                <a:srgbClr val="00B0F0"/>
              </a:solidFill>
              <a:latin typeface="Verdana" pitchFamily="34" charset="0"/>
              <a:ea typeface="Verdana" pitchFamily="34" charset="0"/>
              <a:cs typeface="Verdana" pitchFamily="34" charset="0"/>
            </a:endParaRPr>
          </a:p>
          <a:p>
            <a:pPr marL="742950" marR="0" lvl="1" indent="-285750" algn="l" defTabSz="914400" rtl="0" fontAlgn="auto" hangingPunct="1">
              <a:lnSpc>
                <a:spcPct val="100000"/>
              </a:lnSpc>
              <a:spcBef>
                <a:spcPts val="0"/>
              </a:spcBef>
              <a:spcAft>
                <a:spcPts val="0"/>
              </a:spcAft>
              <a:buClr>
                <a:srgbClr val="00B0F0"/>
              </a:buClr>
              <a:buSzPct val="100000"/>
              <a:buFont typeface="Arial" pitchFamily="34"/>
              <a:buChar char="•"/>
              <a:tabLst/>
              <a:defRPr sz="1800" b="0" i="0" u="none" strike="noStrike" kern="0" cap="none" spc="0" baseline="0">
                <a:solidFill>
                  <a:srgbClr val="000000"/>
                </a:solidFill>
                <a:uFillTx/>
              </a:defRPr>
            </a:pPr>
            <a:endParaRPr lang="en-US" sz="1600" b="0" i="0" u="none" strike="noStrike" kern="1200" cap="none" spc="0" baseline="0" dirty="0">
              <a:solidFill>
                <a:srgbClr val="000000"/>
              </a:solidFill>
              <a:uFillTx/>
              <a:latin typeface="Verdana" pitchFamily="34"/>
              <a:ea typeface="Verdana" pitchFamily="34"/>
              <a:cs typeface="Verdana" pitchFamily="34"/>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11"/>
          <p:cNvGrpSpPr/>
          <p:nvPr/>
        </p:nvGrpSpPr>
        <p:grpSpPr>
          <a:xfrm>
            <a:off x="-6311" y="0"/>
            <a:ext cx="9150311" cy="6983655"/>
            <a:chOff x="-6311" y="0"/>
            <a:chExt cx="9150311" cy="6983655"/>
          </a:xfrm>
        </p:grpSpPr>
        <p:pic>
          <p:nvPicPr>
            <p:cNvPr id="10" name="Picture 6"/>
            <p:cNvPicPr>
              <a:picLocks noChangeAspect="1"/>
            </p:cNvPicPr>
            <p:nvPr/>
          </p:nvPicPr>
          <p:blipFill>
            <a:blip r:embed="rId2"/>
            <a:srcRect l="78605" t="28758"/>
            <a:stretch>
              <a:fillRect/>
            </a:stretch>
          </p:blipFill>
          <p:spPr>
            <a:xfrm rot="15811848">
              <a:off x="548154" y="4480705"/>
              <a:ext cx="1948485" cy="3057415"/>
            </a:xfrm>
            <a:prstGeom prst="rect">
              <a:avLst/>
            </a:prstGeom>
            <a:noFill/>
            <a:ln>
              <a:noFill/>
            </a:ln>
          </p:spPr>
        </p:pic>
        <p:pic>
          <p:nvPicPr>
            <p:cNvPr id="11" name="Picture 10"/>
            <p:cNvPicPr>
              <a:picLocks noChangeAspect="1"/>
            </p:cNvPicPr>
            <p:nvPr/>
          </p:nvPicPr>
          <p:blipFill>
            <a:blip r:embed="rId3"/>
            <a:srcRect t="23362" r="4717"/>
            <a:stretch>
              <a:fillRect/>
            </a:stretch>
          </p:blipFill>
          <p:spPr>
            <a:xfrm>
              <a:off x="0" y="0"/>
              <a:ext cx="9144000" cy="4105409"/>
            </a:xfrm>
            <a:prstGeom prst="rect">
              <a:avLst/>
            </a:prstGeom>
            <a:noFill/>
            <a:ln>
              <a:noFill/>
            </a:ln>
          </p:spPr>
        </p:pic>
      </p:grpSp>
      <p:sp>
        <p:nvSpPr>
          <p:cNvPr id="7" name="TextBox 2"/>
          <p:cNvSpPr txBox="1"/>
          <p:nvPr/>
        </p:nvSpPr>
        <p:spPr>
          <a:xfrm>
            <a:off x="467541" y="1239140"/>
            <a:ext cx="5688628" cy="461665"/>
          </a:xfrm>
          <a:prstGeom prst="rect">
            <a:avLst/>
          </a:prstGeom>
          <a:noFill/>
          <a:ln>
            <a:noFill/>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r>
              <a:rPr lang="en-GB" sz="2400" b="1" dirty="0">
                <a:latin typeface="Verdana" pitchFamily="34" charset="0"/>
                <a:ea typeface="Verdana" pitchFamily="34" charset="0"/>
                <a:cs typeface="Verdana" pitchFamily="34" charset="0"/>
              </a:rPr>
              <a:t>8 key competences of </a:t>
            </a:r>
            <a:r>
              <a:rPr lang="en-GB" sz="2400" b="1" dirty="0" smtClean="0">
                <a:latin typeface="Verdana" pitchFamily="34" charset="0"/>
                <a:ea typeface="Verdana" pitchFamily="34" charset="0"/>
                <a:cs typeface="Verdana" pitchFamily="34" charset="0"/>
              </a:rPr>
              <a:t>LLP</a:t>
            </a:r>
            <a:endParaRPr lang="en-GB" sz="2400" b="1" dirty="0">
              <a:latin typeface="Verdana" pitchFamily="34" charset="0"/>
              <a:ea typeface="Verdana" pitchFamily="34" charset="0"/>
              <a:cs typeface="Verdana" pitchFamily="34" charset="0"/>
            </a:endParaRPr>
          </a:p>
        </p:txBody>
      </p:sp>
      <p:sp>
        <p:nvSpPr>
          <p:cNvPr id="8" name="TextBox 3"/>
          <p:cNvSpPr txBox="1"/>
          <p:nvPr/>
        </p:nvSpPr>
        <p:spPr>
          <a:xfrm>
            <a:off x="467541" y="2132856"/>
            <a:ext cx="6048673" cy="4493538"/>
          </a:xfrm>
          <a:prstGeom prst="rect">
            <a:avLst/>
          </a:prstGeom>
          <a:noFill/>
          <a:ln>
            <a:noFill/>
          </a:ln>
        </p:spPr>
        <p:txBody>
          <a:bodyPr vert="horz" wrap="square" lIns="91440" tIns="45720" rIns="91440" bIns="45720" anchor="t" anchorCtr="0" compatLnSpc="1">
            <a:spAutoFit/>
          </a:bodyPr>
          <a:lstStyle/>
          <a:p>
            <a:pPr marL="285750" marR="0" lvl="0" indent="-285750" algn="l" defTabSz="914400" rtl="0" fontAlgn="auto" hangingPunct="1">
              <a:lnSpc>
                <a:spcPct val="150000"/>
              </a:lnSpc>
              <a:spcBef>
                <a:spcPts val="0"/>
              </a:spcBef>
              <a:spcAft>
                <a:spcPts val="0"/>
              </a:spcAft>
              <a:buSzPct val="100000"/>
              <a:buFont typeface="Courier New" pitchFamily="49"/>
              <a:buChar char="o"/>
              <a:tabLst/>
              <a:defRPr sz="1800" b="0" i="0" u="none" strike="noStrike" kern="0" cap="none" spc="0" baseline="0">
                <a:solidFill>
                  <a:srgbClr val="000000"/>
                </a:solidFill>
                <a:uFillTx/>
              </a:defRPr>
            </a:pPr>
            <a:r>
              <a:rPr lang="en-GB" sz="1600" b="1" dirty="0" smtClean="0">
                <a:solidFill>
                  <a:srgbClr val="FD0398"/>
                </a:solidFill>
                <a:latin typeface="Verdana" pitchFamily="34" charset="0"/>
                <a:ea typeface="Verdana" pitchFamily="34" charset="0"/>
                <a:cs typeface="Verdana" pitchFamily="34" charset="0"/>
              </a:rPr>
              <a:t>Sense </a:t>
            </a:r>
            <a:r>
              <a:rPr lang="en-GB" sz="1600" b="1" dirty="0">
                <a:solidFill>
                  <a:srgbClr val="FD0398"/>
                </a:solidFill>
                <a:latin typeface="Verdana" pitchFamily="34" charset="0"/>
                <a:ea typeface="Verdana" pitchFamily="34" charset="0"/>
                <a:cs typeface="Verdana" pitchFamily="34" charset="0"/>
              </a:rPr>
              <a:t>of initiative and </a:t>
            </a:r>
            <a:r>
              <a:rPr lang="en-GB" sz="1600" b="1" dirty="0" smtClean="0">
                <a:solidFill>
                  <a:srgbClr val="FD0398"/>
                </a:solidFill>
                <a:latin typeface="Verdana" pitchFamily="34" charset="0"/>
                <a:ea typeface="Verdana" pitchFamily="34" charset="0"/>
                <a:cs typeface="Verdana" pitchFamily="34" charset="0"/>
              </a:rPr>
              <a:t>entrepreneurship</a:t>
            </a:r>
            <a:endParaRPr lang="en-GB" sz="1600" dirty="0" smtClean="0">
              <a:solidFill>
                <a:srgbClr val="FD0398"/>
              </a:solidFill>
              <a:latin typeface="Verdana" pitchFamily="34" charset="0"/>
              <a:ea typeface="Verdana" pitchFamily="34" charset="0"/>
              <a:cs typeface="Verdana" pitchFamily="34" charset="0"/>
            </a:endParaRPr>
          </a:p>
          <a:p>
            <a:pPr marL="285750" marR="0" lvl="0" indent="-285750" algn="l" defTabSz="914400" rtl="0" fontAlgn="auto" hangingPunct="1">
              <a:lnSpc>
                <a:spcPct val="150000"/>
              </a:lnSpc>
              <a:spcBef>
                <a:spcPts val="0"/>
              </a:spcBef>
              <a:spcAft>
                <a:spcPts val="0"/>
              </a:spcAft>
              <a:buSzPct val="100000"/>
              <a:buFont typeface="Courier New" pitchFamily="49"/>
              <a:buChar char="o"/>
              <a:tabLst/>
              <a:defRPr sz="1800" b="0" i="0" u="none" strike="noStrike" kern="0" cap="none" spc="0" baseline="0">
                <a:solidFill>
                  <a:srgbClr val="000000"/>
                </a:solidFill>
                <a:uFillTx/>
              </a:defRPr>
            </a:pPr>
            <a:r>
              <a:rPr lang="en-GB" sz="1600" b="1" dirty="0" smtClean="0">
                <a:latin typeface="Verdana" pitchFamily="34" charset="0"/>
                <a:ea typeface="Verdana" pitchFamily="34" charset="0"/>
                <a:cs typeface="Verdana" pitchFamily="34" charset="0"/>
              </a:rPr>
              <a:t>Communication </a:t>
            </a:r>
            <a:r>
              <a:rPr lang="en-GB" sz="1600" b="1" dirty="0">
                <a:latin typeface="Verdana" pitchFamily="34" charset="0"/>
                <a:ea typeface="Verdana" pitchFamily="34" charset="0"/>
                <a:cs typeface="Verdana" pitchFamily="34" charset="0"/>
              </a:rPr>
              <a:t>in mother tongue and foreign languages</a:t>
            </a:r>
            <a:r>
              <a:rPr lang="en-GB" sz="1600" dirty="0">
                <a:latin typeface="Verdana" pitchFamily="34" charset="0"/>
                <a:ea typeface="Verdana" pitchFamily="34" charset="0"/>
                <a:cs typeface="Verdana" pitchFamily="34" charset="0"/>
              </a:rPr>
              <a:t>: e.g. expressing and communicating </a:t>
            </a:r>
            <a:r>
              <a:rPr lang="en-GB" sz="1600" dirty="0" smtClean="0">
                <a:latin typeface="Verdana" pitchFamily="34" charset="0"/>
                <a:ea typeface="Verdana" pitchFamily="34" charset="0"/>
                <a:cs typeface="Verdana" pitchFamily="34" charset="0"/>
              </a:rPr>
              <a:t>ideas</a:t>
            </a:r>
          </a:p>
          <a:p>
            <a:pPr marL="285750" marR="0" lvl="0" indent="-285750" algn="l" defTabSz="914400" rtl="0" fontAlgn="auto" hangingPunct="1">
              <a:lnSpc>
                <a:spcPct val="150000"/>
              </a:lnSpc>
              <a:spcBef>
                <a:spcPts val="0"/>
              </a:spcBef>
              <a:spcAft>
                <a:spcPts val="0"/>
              </a:spcAft>
              <a:buSzPct val="100000"/>
              <a:buFont typeface="Courier New" pitchFamily="49"/>
              <a:buChar char="o"/>
              <a:tabLst/>
              <a:defRPr sz="1800" b="0" i="0" u="none" strike="noStrike" kern="0" cap="none" spc="0" baseline="0">
                <a:solidFill>
                  <a:srgbClr val="000000"/>
                </a:solidFill>
                <a:uFillTx/>
              </a:defRPr>
            </a:pPr>
            <a:r>
              <a:rPr lang="en-GB" sz="1600" b="1" dirty="0" smtClean="0">
                <a:latin typeface="Verdana" pitchFamily="34" charset="0"/>
                <a:ea typeface="Verdana" pitchFamily="34" charset="0"/>
                <a:cs typeface="Verdana" pitchFamily="34" charset="0"/>
              </a:rPr>
              <a:t>Mathematical </a:t>
            </a:r>
            <a:r>
              <a:rPr lang="en-GB" sz="1600" b="1" dirty="0">
                <a:latin typeface="Verdana" pitchFamily="34" charset="0"/>
                <a:ea typeface="Verdana" pitchFamily="34" charset="0"/>
                <a:cs typeface="Verdana" pitchFamily="34" charset="0"/>
              </a:rPr>
              <a:t>competence and basic competences in science and </a:t>
            </a:r>
            <a:r>
              <a:rPr lang="en-GB" sz="1600" b="1" dirty="0" smtClean="0">
                <a:latin typeface="Verdana" pitchFamily="34" charset="0"/>
                <a:ea typeface="Verdana" pitchFamily="34" charset="0"/>
                <a:cs typeface="Verdana" pitchFamily="34" charset="0"/>
              </a:rPr>
              <a:t>technology</a:t>
            </a:r>
          </a:p>
          <a:p>
            <a:pPr marL="285750" marR="0" lvl="0" indent="-285750" algn="l" defTabSz="914400" rtl="0" fontAlgn="auto" hangingPunct="1">
              <a:lnSpc>
                <a:spcPct val="150000"/>
              </a:lnSpc>
              <a:spcBef>
                <a:spcPts val="0"/>
              </a:spcBef>
              <a:spcAft>
                <a:spcPts val="0"/>
              </a:spcAft>
              <a:buSzPct val="100000"/>
              <a:buFont typeface="Courier New" pitchFamily="49"/>
              <a:buChar char="o"/>
              <a:tabLst/>
              <a:defRPr sz="1800" b="0" i="0" u="none" strike="noStrike" kern="0" cap="none" spc="0" baseline="0">
                <a:solidFill>
                  <a:srgbClr val="000000"/>
                </a:solidFill>
                <a:uFillTx/>
              </a:defRPr>
            </a:pPr>
            <a:r>
              <a:rPr lang="en-GB" sz="1600" b="1" dirty="0" smtClean="0">
                <a:latin typeface="Verdana" pitchFamily="34" charset="0"/>
                <a:ea typeface="Verdana" pitchFamily="34" charset="0"/>
                <a:cs typeface="Verdana" pitchFamily="34" charset="0"/>
              </a:rPr>
              <a:t>Digital competence</a:t>
            </a:r>
            <a:endParaRPr lang="en-GB" sz="1600" dirty="0" smtClean="0">
              <a:latin typeface="Verdana" pitchFamily="34" charset="0"/>
              <a:ea typeface="Verdana" pitchFamily="34" charset="0"/>
              <a:cs typeface="Verdana" pitchFamily="34" charset="0"/>
            </a:endParaRPr>
          </a:p>
          <a:p>
            <a:pPr marL="285750" marR="0" lvl="0" indent="-285750" algn="l" defTabSz="914400" rtl="0" fontAlgn="auto" hangingPunct="1">
              <a:lnSpc>
                <a:spcPct val="150000"/>
              </a:lnSpc>
              <a:spcBef>
                <a:spcPts val="0"/>
              </a:spcBef>
              <a:spcAft>
                <a:spcPts val="0"/>
              </a:spcAft>
              <a:buSzPct val="100000"/>
              <a:buFont typeface="Courier New" pitchFamily="49"/>
              <a:buChar char="o"/>
              <a:tabLst/>
              <a:defRPr sz="1800" b="0" i="0" u="none" strike="noStrike" kern="0" cap="none" spc="0" baseline="0">
                <a:solidFill>
                  <a:srgbClr val="000000"/>
                </a:solidFill>
                <a:uFillTx/>
              </a:defRPr>
            </a:pPr>
            <a:r>
              <a:rPr lang="en-GB" sz="1600" b="1" dirty="0" smtClean="0">
                <a:latin typeface="Verdana" pitchFamily="34" charset="0"/>
                <a:ea typeface="Verdana" pitchFamily="34" charset="0"/>
                <a:cs typeface="Verdana" pitchFamily="34" charset="0"/>
              </a:rPr>
              <a:t>Learning </a:t>
            </a:r>
            <a:r>
              <a:rPr lang="en-GB" sz="1600" b="1" dirty="0">
                <a:latin typeface="Verdana" pitchFamily="34" charset="0"/>
                <a:ea typeface="Verdana" pitchFamily="34" charset="0"/>
                <a:cs typeface="Verdana" pitchFamily="34" charset="0"/>
              </a:rPr>
              <a:t>to </a:t>
            </a:r>
            <a:r>
              <a:rPr lang="en-GB" sz="1600" b="1" dirty="0" smtClean="0">
                <a:latin typeface="Verdana" pitchFamily="34" charset="0"/>
                <a:ea typeface="Verdana" pitchFamily="34" charset="0"/>
                <a:cs typeface="Verdana" pitchFamily="34" charset="0"/>
              </a:rPr>
              <a:t>learn</a:t>
            </a:r>
            <a:endParaRPr lang="en-GB" sz="1600" dirty="0" smtClean="0">
              <a:latin typeface="Verdana" pitchFamily="34" charset="0"/>
              <a:ea typeface="Verdana" pitchFamily="34" charset="0"/>
              <a:cs typeface="Verdana" pitchFamily="34" charset="0"/>
            </a:endParaRPr>
          </a:p>
          <a:p>
            <a:pPr marL="285750" marR="0" lvl="0" indent="-285750" algn="l" defTabSz="914400" rtl="0" fontAlgn="auto" hangingPunct="1">
              <a:lnSpc>
                <a:spcPct val="150000"/>
              </a:lnSpc>
              <a:spcBef>
                <a:spcPts val="0"/>
              </a:spcBef>
              <a:spcAft>
                <a:spcPts val="0"/>
              </a:spcAft>
              <a:buSzPct val="100000"/>
              <a:buFont typeface="Courier New" pitchFamily="49"/>
              <a:buChar char="o"/>
              <a:tabLst/>
              <a:defRPr sz="1800" b="0" i="0" u="none" strike="noStrike" kern="0" cap="none" spc="0" baseline="0">
                <a:solidFill>
                  <a:srgbClr val="000000"/>
                </a:solidFill>
                <a:uFillTx/>
              </a:defRPr>
            </a:pPr>
            <a:r>
              <a:rPr lang="en-GB" sz="1600" b="1" dirty="0" smtClean="0">
                <a:latin typeface="Verdana" pitchFamily="34" charset="0"/>
                <a:ea typeface="Verdana" pitchFamily="34" charset="0"/>
                <a:cs typeface="Verdana" pitchFamily="34" charset="0"/>
              </a:rPr>
              <a:t>Cultural </a:t>
            </a:r>
            <a:r>
              <a:rPr lang="en-GB" sz="1600" b="1" dirty="0">
                <a:latin typeface="Verdana" pitchFamily="34" charset="0"/>
                <a:ea typeface="Verdana" pitchFamily="34" charset="0"/>
                <a:cs typeface="Verdana" pitchFamily="34" charset="0"/>
              </a:rPr>
              <a:t>awareness and </a:t>
            </a:r>
            <a:r>
              <a:rPr lang="en-GB" sz="1600" b="1" dirty="0" smtClean="0">
                <a:latin typeface="Verdana" pitchFamily="34" charset="0"/>
                <a:ea typeface="Verdana" pitchFamily="34" charset="0"/>
                <a:cs typeface="Verdana" pitchFamily="34" charset="0"/>
              </a:rPr>
              <a:t>expression</a:t>
            </a:r>
          </a:p>
          <a:p>
            <a:pPr marL="285750" marR="0" lvl="0" indent="-285750" algn="l" defTabSz="914400" rtl="0" fontAlgn="auto" hangingPunct="1">
              <a:lnSpc>
                <a:spcPct val="150000"/>
              </a:lnSpc>
              <a:spcBef>
                <a:spcPts val="0"/>
              </a:spcBef>
              <a:spcAft>
                <a:spcPts val="0"/>
              </a:spcAft>
              <a:buSzPct val="100000"/>
              <a:buFont typeface="Courier New" pitchFamily="49"/>
              <a:buChar char="o"/>
              <a:tabLst/>
              <a:defRPr sz="1800" b="0" i="0" u="none" strike="noStrike" kern="0" cap="none" spc="0" baseline="0">
                <a:solidFill>
                  <a:srgbClr val="000000"/>
                </a:solidFill>
                <a:uFillTx/>
              </a:defRPr>
            </a:pPr>
            <a:r>
              <a:rPr lang="en-GB" sz="1600" b="1" dirty="0" smtClean="0">
                <a:latin typeface="Verdana" pitchFamily="34" charset="0"/>
                <a:ea typeface="Verdana" pitchFamily="34" charset="0"/>
                <a:cs typeface="Verdana" pitchFamily="34" charset="0"/>
              </a:rPr>
              <a:t>Social </a:t>
            </a:r>
            <a:r>
              <a:rPr lang="en-GB" sz="1600" b="1" dirty="0">
                <a:latin typeface="Verdana" pitchFamily="34" charset="0"/>
                <a:ea typeface="Verdana" pitchFamily="34" charset="0"/>
                <a:cs typeface="Verdana" pitchFamily="34" charset="0"/>
              </a:rPr>
              <a:t>and civic competences</a:t>
            </a:r>
            <a:endParaRPr lang="en-GB" sz="1600" dirty="0">
              <a:solidFill>
                <a:srgbClr val="7F7F7F"/>
              </a:solidFill>
              <a:latin typeface="Verdana" pitchFamily="34" charset="0"/>
              <a:ea typeface="Verdana" pitchFamily="34" charset="0"/>
              <a:cs typeface="Verdana" pitchFamily="34" charset="0"/>
            </a:endParaRPr>
          </a:p>
          <a:p>
            <a:pPr marL="285750" marR="0" lvl="0" indent="-285750" algn="l" defTabSz="914400" rtl="0" fontAlgn="auto" hangingPunct="1">
              <a:lnSpc>
                <a:spcPct val="100000"/>
              </a:lnSpc>
              <a:spcBef>
                <a:spcPts val="0"/>
              </a:spcBef>
              <a:spcAft>
                <a:spcPts val="0"/>
              </a:spcAft>
              <a:buSzPct val="100000"/>
              <a:buFont typeface="Courier New" pitchFamily="49"/>
              <a:buChar char="o"/>
              <a:tabLst/>
              <a:defRPr sz="1800" b="0" i="0" u="none" strike="noStrike" kern="0" cap="none" spc="0" baseline="0">
                <a:solidFill>
                  <a:srgbClr val="000000"/>
                </a:solidFill>
                <a:uFillTx/>
              </a:defRPr>
            </a:pPr>
            <a:endParaRPr lang="en-US" sz="1600" b="0" i="0" u="none" strike="noStrike" kern="1200" cap="none" spc="0" baseline="0" dirty="0" smtClean="0">
              <a:solidFill>
                <a:srgbClr val="000000"/>
              </a:solidFill>
              <a:uFillTx/>
              <a:latin typeface="Verdana" pitchFamily="34"/>
              <a:ea typeface="Verdana" pitchFamily="34"/>
              <a:cs typeface="Verdana" pitchFamily="34"/>
            </a:endParaRPr>
          </a:p>
          <a:p>
            <a:pPr marL="1200150" lvl="2" indent="-285750">
              <a:buSzPts val="1600"/>
              <a:buBlip>
                <a:blip r:embed="rId4"/>
              </a:buBlip>
              <a:defRPr sz="1800" b="0" i="0" u="none" strike="noStrike" kern="0" cap="none" spc="0" baseline="0">
                <a:solidFill>
                  <a:srgbClr val="000000"/>
                </a:solidFill>
                <a:uFillTx/>
              </a:defRPr>
            </a:pPr>
            <a:r>
              <a:rPr lang="en-GB" sz="1000" dirty="0" smtClean="0">
                <a:solidFill>
                  <a:srgbClr val="00B0F0"/>
                </a:solidFill>
                <a:latin typeface="Verdana" pitchFamily="34" charset="0"/>
                <a:ea typeface="Verdana" pitchFamily="34" charset="0"/>
                <a:cs typeface="Verdana" pitchFamily="34" charset="0"/>
              </a:rPr>
              <a:t>EU </a:t>
            </a:r>
            <a:r>
              <a:rPr lang="en-GB" sz="1000" dirty="0">
                <a:solidFill>
                  <a:srgbClr val="00B0F0"/>
                </a:solidFill>
                <a:latin typeface="Verdana" pitchFamily="34" charset="0"/>
                <a:ea typeface="Verdana" pitchFamily="34" charset="0"/>
                <a:cs typeface="Verdana" pitchFamily="34" charset="0"/>
              </a:rPr>
              <a:t>Key competencies for lifelong learning: Retrieved from http://europa.eu/legislation_summaries/education_training_youth/lifelong_learning/c11090_en.htm; on </a:t>
            </a:r>
            <a:r>
              <a:rPr lang="en-GB" sz="1000" dirty="0" smtClean="0">
                <a:solidFill>
                  <a:srgbClr val="00B0F0"/>
                </a:solidFill>
                <a:latin typeface="Verdana" pitchFamily="34" charset="0"/>
                <a:ea typeface="Verdana" pitchFamily="34" charset="0"/>
                <a:cs typeface="Verdana" pitchFamily="34" charset="0"/>
              </a:rPr>
              <a:t>18.04.2011</a:t>
            </a:r>
            <a:endParaRPr lang="en-US" sz="1000" dirty="0">
              <a:solidFill>
                <a:srgbClr val="00B0F0"/>
              </a:solidFill>
              <a:latin typeface="Verdana" pitchFamily="34" charset="0"/>
              <a:ea typeface="Verdana" pitchFamily="34" charset="0"/>
              <a:cs typeface="Verdana" pitchFamily="34" charset="0"/>
            </a:endParaRPr>
          </a:p>
        </p:txBody>
      </p:sp>
      <p:grpSp>
        <p:nvGrpSpPr>
          <p:cNvPr id="12" name="Group 11"/>
          <p:cNvGrpSpPr/>
          <p:nvPr/>
        </p:nvGrpSpPr>
        <p:grpSpPr>
          <a:xfrm>
            <a:off x="7092280" y="6309323"/>
            <a:ext cx="1943915" cy="457980"/>
            <a:chOff x="7092280" y="6309323"/>
            <a:chExt cx="1943915" cy="457980"/>
          </a:xfrm>
        </p:grpSpPr>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64209" y="6309323"/>
              <a:ext cx="771986" cy="389416"/>
            </a:xfrm>
            <a:prstGeom prst="rect">
              <a:avLst/>
            </a:prstGeom>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92280" y="6309323"/>
              <a:ext cx="1092906" cy="457980"/>
            </a:xfrm>
            <a:prstGeom prst="rect">
              <a:avLst/>
            </a:prstGeom>
          </p:spPr>
        </p:pic>
      </p:grpSp>
    </p:spTree>
    <p:extLst>
      <p:ext uri="{BB962C8B-B14F-4D97-AF65-F5344CB8AC3E}">
        <p14:creationId xmlns:p14="http://schemas.microsoft.com/office/powerpoint/2010/main" val="1609841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
          <p:cNvPicPr>
            <a:picLocks noChangeAspect="1"/>
          </p:cNvPicPr>
          <p:nvPr/>
        </p:nvPicPr>
        <p:blipFill>
          <a:blip r:embed="rId3"/>
          <a:srcRect r="10146"/>
          <a:stretch>
            <a:fillRect/>
          </a:stretch>
        </p:blipFill>
        <p:spPr>
          <a:xfrm>
            <a:off x="4499991" y="0"/>
            <a:ext cx="4644009" cy="6858000"/>
          </a:xfrm>
          <a:prstGeom prst="rect">
            <a:avLst/>
          </a:prstGeom>
          <a:noFill/>
          <a:ln>
            <a:noFill/>
          </a:ln>
        </p:spPr>
      </p:pic>
      <p:sp>
        <p:nvSpPr>
          <p:cNvPr id="5" name="TextBox 4"/>
          <p:cNvSpPr txBox="1"/>
          <p:nvPr/>
        </p:nvSpPr>
        <p:spPr>
          <a:xfrm>
            <a:off x="467541" y="1239140"/>
            <a:ext cx="5688628" cy="461665"/>
          </a:xfrm>
          <a:prstGeom prst="rect">
            <a:avLst/>
          </a:prstGeom>
          <a:noFill/>
          <a:ln>
            <a:noFill/>
          </a:ln>
        </p:spPr>
        <p:txBody>
          <a:bodyPr vert="horz" wrap="square" lIns="91440" tIns="45720" rIns="91440" bIns="45720" anchor="t" anchorCtr="0" compatLnSpc="1">
            <a:spAutoFit/>
          </a:bodyPr>
          <a:lstStyle/>
          <a:p>
            <a:r>
              <a:rPr lang="en-GB" sz="2400" b="1" dirty="0">
                <a:latin typeface="Verdana" pitchFamily="34" charset="0"/>
                <a:ea typeface="Verdana" pitchFamily="34" charset="0"/>
                <a:cs typeface="Verdana" pitchFamily="34" charset="0"/>
              </a:rPr>
              <a:t>CSF and </a:t>
            </a:r>
            <a:r>
              <a:rPr lang="en-US" sz="2400" b="1" dirty="0">
                <a:latin typeface="Verdana" pitchFamily="34" charset="0"/>
                <a:ea typeface="Verdana" pitchFamily="34" charset="0"/>
                <a:cs typeface="Verdana" pitchFamily="34" charset="0"/>
              </a:rPr>
              <a:t>ET2020</a:t>
            </a:r>
            <a:endParaRPr lang="en-GB" sz="2400" dirty="0">
              <a:latin typeface="Verdana" pitchFamily="34" charset="0"/>
              <a:ea typeface="Verdana" pitchFamily="34" charset="0"/>
              <a:cs typeface="Verdana" pitchFamily="34" charset="0"/>
            </a:endParaRPr>
          </a:p>
        </p:txBody>
      </p:sp>
      <p:sp>
        <p:nvSpPr>
          <p:cNvPr id="6" name="TextBox 2"/>
          <p:cNvSpPr txBox="1"/>
          <p:nvPr/>
        </p:nvSpPr>
        <p:spPr>
          <a:xfrm>
            <a:off x="467541" y="2132856"/>
            <a:ext cx="6048673" cy="2308324"/>
          </a:xfrm>
          <a:prstGeom prst="rect">
            <a:avLst/>
          </a:prstGeom>
          <a:noFill/>
          <a:ln>
            <a:noFill/>
          </a:ln>
        </p:spPr>
        <p:txBody>
          <a:bodyPr vert="horz" wrap="square" lIns="91440" tIns="45720" rIns="91440" bIns="45720" anchor="t" anchorCtr="0" compatLnSpc="1">
            <a:spAutoFit/>
          </a:bodyPr>
          <a:lstStyle/>
          <a:p>
            <a:pPr marL="285750" marR="0" lvl="0" indent="-285750" algn="l" defTabSz="914400" rtl="0" fontAlgn="auto" hangingPunct="1">
              <a:lnSpc>
                <a:spcPct val="100000"/>
              </a:lnSpc>
              <a:spcBef>
                <a:spcPts val="0"/>
              </a:spcBef>
              <a:spcAft>
                <a:spcPts val="0"/>
              </a:spcAft>
              <a:buSzPct val="100000"/>
              <a:buFont typeface="Courier New" pitchFamily="49"/>
              <a:buChar char="o"/>
              <a:tabLst/>
              <a:defRPr sz="1800" b="0" i="0" u="none" strike="noStrike" kern="0" cap="none" spc="0" baseline="0">
                <a:solidFill>
                  <a:srgbClr val="000000"/>
                </a:solidFill>
                <a:uFillTx/>
              </a:defRPr>
            </a:pPr>
            <a:r>
              <a:rPr lang="en-US" sz="1600" dirty="0" smtClean="0">
                <a:latin typeface="Verdana" pitchFamily="34" charset="0"/>
                <a:ea typeface="Verdana" pitchFamily="34" charset="0"/>
                <a:cs typeface="Verdana" pitchFamily="34" charset="0"/>
              </a:rPr>
              <a:t>Creativity </a:t>
            </a:r>
            <a:r>
              <a:rPr lang="en-US" sz="1600" dirty="0">
                <a:latin typeface="Verdana" pitchFamily="34" charset="0"/>
                <a:ea typeface="Verdana" pitchFamily="34" charset="0"/>
                <a:cs typeface="Verdana" pitchFamily="34" charset="0"/>
              </a:rPr>
              <a:t>and innovation within the higher </a:t>
            </a:r>
            <a:r>
              <a:rPr lang="en-US" sz="1600" dirty="0" smtClean="0">
                <a:latin typeface="Verdana" pitchFamily="34" charset="0"/>
                <a:ea typeface="Verdana" pitchFamily="34" charset="0"/>
                <a:cs typeface="Verdana" pitchFamily="34" charset="0"/>
              </a:rPr>
              <a:t>education</a:t>
            </a:r>
          </a:p>
          <a:p>
            <a:pPr marL="285750" marR="0" lvl="0" indent="-285750" algn="l" defTabSz="914400" rtl="0" fontAlgn="auto" hangingPunct="1">
              <a:lnSpc>
                <a:spcPct val="100000"/>
              </a:lnSpc>
              <a:spcBef>
                <a:spcPts val="0"/>
              </a:spcBef>
              <a:spcAft>
                <a:spcPts val="0"/>
              </a:spcAft>
              <a:buSzPct val="100000"/>
              <a:buFont typeface="Courier New" pitchFamily="49"/>
              <a:buChar char="o"/>
              <a:tabLst/>
              <a:defRPr sz="1800" b="0" i="0" u="none" strike="noStrike" kern="0" cap="none" spc="0" baseline="0">
                <a:solidFill>
                  <a:srgbClr val="000000"/>
                </a:solidFill>
                <a:uFillTx/>
              </a:defRPr>
            </a:pPr>
            <a:r>
              <a:rPr lang="en-US" sz="1600" dirty="0" smtClean="0">
                <a:latin typeface="Verdana" pitchFamily="34" charset="0"/>
                <a:ea typeface="Verdana" pitchFamily="34" charset="0"/>
                <a:cs typeface="Verdana" pitchFamily="34" charset="0"/>
              </a:rPr>
              <a:t>Knowledge triangle</a:t>
            </a:r>
          </a:p>
          <a:p>
            <a:pPr marL="285750" marR="0" lvl="0" indent="-285750" algn="l" defTabSz="914400" rtl="0" fontAlgn="auto" hangingPunct="1">
              <a:lnSpc>
                <a:spcPct val="100000"/>
              </a:lnSpc>
              <a:spcBef>
                <a:spcPts val="0"/>
              </a:spcBef>
              <a:spcAft>
                <a:spcPts val="0"/>
              </a:spcAft>
              <a:buSzPct val="100000"/>
              <a:buFont typeface="Courier New" pitchFamily="49"/>
              <a:buChar char="o"/>
              <a:tabLst/>
              <a:defRPr sz="1800" b="0" i="0" u="none" strike="noStrike" kern="0" cap="none" spc="0" baseline="0">
                <a:solidFill>
                  <a:srgbClr val="000000"/>
                </a:solidFill>
                <a:uFillTx/>
              </a:defRPr>
            </a:pPr>
            <a:r>
              <a:rPr lang="en-US" sz="1600" dirty="0" smtClean="0">
                <a:latin typeface="Verdana" pitchFamily="34" charset="0"/>
                <a:ea typeface="Verdana" pitchFamily="34" charset="0"/>
                <a:cs typeface="Verdana" pitchFamily="34" charset="0"/>
              </a:rPr>
              <a:t>Applied research</a:t>
            </a:r>
          </a:p>
          <a:p>
            <a:pPr marL="285750" marR="0" lvl="0" indent="-285750" algn="l" defTabSz="914400" rtl="0" fontAlgn="auto" hangingPunct="1">
              <a:lnSpc>
                <a:spcPct val="100000"/>
              </a:lnSpc>
              <a:spcBef>
                <a:spcPts val="0"/>
              </a:spcBef>
              <a:spcAft>
                <a:spcPts val="0"/>
              </a:spcAft>
              <a:buSzPct val="100000"/>
              <a:buFont typeface="Courier New" pitchFamily="49"/>
              <a:buChar char="o"/>
              <a:tabLst/>
              <a:defRPr sz="1800" b="0" i="0" u="none" strike="noStrike" kern="0" cap="none" spc="0" baseline="0">
                <a:solidFill>
                  <a:srgbClr val="000000"/>
                </a:solidFill>
                <a:uFillTx/>
              </a:defRPr>
            </a:pPr>
            <a:r>
              <a:rPr lang="en-US" sz="1600" dirty="0" smtClean="0">
                <a:latin typeface="Verdana" pitchFamily="34" charset="0"/>
                <a:ea typeface="Verdana" pitchFamily="34" charset="0"/>
                <a:cs typeface="Verdana" pitchFamily="34" charset="0"/>
              </a:rPr>
              <a:t>Communication </a:t>
            </a:r>
            <a:r>
              <a:rPr lang="en-US" sz="1600" dirty="0">
                <a:latin typeface="Verdana" pitchFamily="34" charset="0"/>
                <a:ea typeface="Verdana" pitchFamily="34" charset="0"/>
                <a:cs typeface="Verdana" pitchFamily="34" charset="0"/>
              </a:rPr>
              <a:t>in a foreign language and digital competences: e.g. blended learning.</a:t>
            </a:r>
            <a:endParaRPr lang="en-GB" sz="1600" dirty="0">
              <a:latin typeface="Verdana" pitchFamily="34" charset="0"/>
              <a:ea typeface="Verdana" pitchFamily="34" charset="0"/>
              <a:cs typeface="Verdana" pitchFamily="34" charset="0"/>
            </a:endParaRPr>
          </a:p>
          <a:p>
            <a:pPr marL="285750" marR="0" lvl="0" indent="-285750" algn="l" defTabSz="914400" rtl="0" fontAlgn="auto" hangingPunct="1">
              <a:lnSpc>
                <a:spcPct val="100000"/>
              </a:lnSpc>
              <a:spcBef>
                <a:spcPts val="0"/>
              </a:spcBef>
              <a:spcAft>
                <a:spcPts val="0"/>
              </a:spcAft>
              <a:buSzPct val="100000"/>
              <a:buFont typeface="Courier New" pitchFamily="49"/>
              <a:buChar char="o"/>
              <a:tabLst/>
              <a:defRPr sz="1800" b="0" i="0" u="none" strike="noStrike" kern="0" cap="none" spc="0" baseline="0">
                <a:solidFill>
                  <a:srgbClr val="000000"/>
                </a:solidFill>
                <a:uFillTx/>
              </a:defRPr>
            </a:pPr>
            <a:endParaRPr lang="en-US" sz="1600" b="0" i="0" u="none" strike="noStrike" kern="1200" cap="none" spc="0" baseline="0" dirty="0" smtClean="0">
              <a:solidFill>
                <a:srgbClr val="000000"/>
              </a:solidFill>
              <a:uFillTx/>
              <a:latin typeface="Verdana" pitchFamily="34"/>
              <a:ea typeface="Verdana" pitchFamily="34"/>
              <a:cs typeface="Verdana" pitchFamily="34"/>
            </a:endParaRPr>
          </a:p>
          <a:p>
            <a:pPr marL="285750" marR="0" lvl="0" indent="-285750" algn="l" defTabSz="914400" rtl="0" fontAlgn="auto" hangingPunct="1">
              <a:lnSpc>
                <a:spcPct val="100000"/>
              </a:lnSpc>
              <a:spcBef>
                <a:spcPts val="0"/>
              </a:spcBef>
              <a:spcAft>
                <a:spcPts val="0"/>
              </a:spcAft>
              <a:buSzPct val="100000"/>
              <a:buFont typeface="Courier New" pitchFamily="49"/>
              <a:buChar char="o"/>
              <a:tabLst/>
              <a:defRPr sz="1800" b="0" i="0" u="none" strike="noStrike" kern="0" cap="none" spc="0" baseline="0">
                <a:solidFill>
                  <a:srgbClr val="000000"/>
                </a:solidFill>
                <a:uFillTx/>
              </a:defRPr>
            </a:pPr>
            <a:endParaRPr lang="en-US" sz="1600" dirty="0">
              <a:solidFill>
                <a:srgbClr val="000000"/>
              </a:solidFill>
              <a:latin typeface="Verdana" pitchFamily="34"/>
              <a:ea typeface="Verdana" pitchFamily="34"/>
              <a:cs typeface="Verdana" pitchFamily="34"/>
            </a:endParaRPr>
          </a:p>
          <a:p>
            <a:r>
              <a:rPr lang="en-US" sz="1600" b="1" dirty="0">
                <a:solidFill>
                  <a:srgbClr val="FD0398"/>
                </a:solidFill>
                <a:latin typeface="Verdana" pitchFamily="34" charset="0"/>
                <a:ea typeface="Verdana" pitchFamily="34" charset="0"/>
                <a:cs typeface="Verdana" pitchFamily="34" charset="0"/>
              </a:rPr>
              <a:t>Linkages to other actions:</a:t>
            </a:r>
            <a:endParaRPr lang="en-GB" sz="1600" dirty="0">
              <a:solidFill>
                <a:srgbClr val="FD0398"/>
              </a:solidFill>
              <a:latin typeface="Verdana" pitchFamily="34" charset="0"/>
              <a:ea typeface="Verdana" pitchFamily="34" charset="0"/>
              <a:cs typeface="Verdana" pitchFamily="34" charset="0"/>
            </a:endParaRPr>
          </a:p>
          <a:p>
            <a:r>
              <a:rPr lang="en-US" sz="1600" dirty="0">
                <a:latin typeface="Verdana" pitchFamily="34" charset="0"/>
                <a:ea typeface="Verdana" pitchFamily="34" charset="0"/>
                <a:cs typeface="Verdana" pitchFamily="34" charset="0"/>
              </a:rPr>
              <a:t>Exploiting ICT in </a:t>
            </a:r>
            <a:r>
              <a:rPr lang="en-US" sz="1600" dirty="0" smtClean="0">
                <a:latin typeface="Verdana" pitchFamily="34" charset="0"/>
                <a:ea typeface="Verdana" pitchFamily="34" charset="0"/>
                <a:cs typeface="Verdana" pitchFamily="34" charset="0"/>
              </a:rPr>
              <a:t>learning</a:t>
            </a:r>
            <a:endParaRPr lang="en-GB" sz="1600" dirty="0">
              <a:latin typeface="Verdana" pitchFamily="34" charset="0"/>
              <a:ea typeface="Verdana" pitchFamily="34" charset="0"/>
              <a:cs typeface="Verdana" pitchFamily="34" charset="0"/>
            </a:endParaRPr>
          </a:p>
        </p:txBody>
      </p:sp>
      <p:grpSp>
        <p:nvGrpSpPr>
          <p:cNvPr id="8" name="Group 7"/>
          <p:cNvGrpSpPr/>
          <p:nvPr/>
        </p:nvGrpSpPr>
        <p:grpSpPr>
          <a:xfrm>
            <a:off x="7092280" y="6309323"/>
            <a:ext cx="1943915" cy="457980"/>
            <a:chOff x="7092280" y="6309323"/>
            <a:chExt cx="1943915" cy="457980"/>
          </a:xfrm>
        </p:grpSpPr>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64209" y="6309323"/>
              <a:ext cx="771986" cy="389416"/>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2280" y="6309323"/>
              <a:ext cx="1092906" cy="457980"/>
            </a:xfrm>
            <a:prstGeom prst="rect">
              <a:avLst/>
            </a:prstGeom>
          </p:spPr>
        </p:pic>
      </p:grpSp>
    </p:spTree>
    <p:extLst>
      <p:ext uri="{BB962C8B-B14F-4D97-AF65-F5344CB8AC3E}">
        <p14:creationId xmlns:p14="http://schemas.microsoft.com/office/powerpoint/2010/main" val="22680885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11"/>
          <p:cNvGrpSpPr/>
          <p:nvPr/>
        </p:nvGrpSpPr>
        <p:grpSpPr>
          <a:xfrm>
            <a:off x="-6311" y="0"/>
            <a:ext cx="9150311" cy="6983655"/>
            <a:chOff x="-6311" y="0"/>
            <a:chExt cx="9150311" cy="6983655"/>
          </a:xfrm>
        </p:grpSpPr>
        <p:pic>
          <p:nvPicPr>
            <p:cNvPr id="10" name="Picture 6"/>
            <p:cNvPicPr>
              <a:picLocks noChangeAspect="1"/>
            </p:cNvPicPr>
            <p:nvPr/>
          </p:nvPicPr>
          <p:blipFill>
            <a:blip r:embed="rId2"/>
            <a:srcRect l="78605" t="28758"/>
            <a:stretch>
              <a:fillRect/>
            </a:stretch>
          </p:blipFill>
          <p:spPr>
            <a:xfrm rot="15811848">
              <a:off x="548154" y="4480705"/>
              <a:ext cx="1948485" cy="3057415"/>
            </a:xfrm>
            <a:prstGeom prst="rect">
              <a:avLst/>
            </a:prstGeom>
            <a:noFill/>
            <a:ln>
              <a:noFill/>
            </a:ln>
          </p:spPr>
        </p:pic>
        <p:pic>
          <p:nvPicPr>
            <p:cNvPr id="11" name="Picture 10"/>
            <p:cNvPicPr>
              <a:picLocks noChangeAspect="1"/>
            </p:cNvPicPr>
            <p:nvPr/>
          </p:nvPicPr>
          <p:blipFill>
            <a:blip r:embed="rId3"/>
            <a:srcRect t="23362" r="4717"/>
            <a:stretch>
              <a:fillRect/>
            </a:stretch>
          </p:blipFill>
          <p:spPr>
            <a:xfrm>
              <a:off x="0" y="0"/>
              <a:ext cx="9144000" cy="4105409"/>
            </a:xfrm>
            <a:prstGeom prst="rect">
              <a:avLst/>
            </a:prstGeom>
            <a:noFill/>
            <a:ln>
              <a:noFill/>
            </a:ln>
          </p:spPr>
        </p:pic>
      </p:grpSp>
      <p:sp>
        <p:nvSpPr>
          <p:cNvPr id="7" name="TextBox 2"/>
          <p:cNvSpPr txBox="1"/>
          <p:nvPr/>
        </p:nvSpPr>
        <p:spPr>
          <a:xfrm>
            <a:off x="467541" y="1239140"/>
            <a:ext cx="5688628" cy="461665"/>
          </a:xfrm>
          <a:prstGeom prst="rect">
            <a:avLst/>
          </a:prstGeom>
          <a:noFill/>
          <a:ln>
            <a:noFill/>
          </a:ln>
        </p:spPr>
        <p:txBody>
          <a:bodyPr vert="horz" wrap="square" lIns="91440" tIns="45720" rIns="91440" bIns="45720" anchor="t" anchorCtr="0" compatLnSpc="1">
            <a:spAutoFit/>
          </a:bodyPr>
          <a:lstStyle/>
          <a:p>
            <a:r>
              <a:rPr lang="en-GB" sz="2400" b="1" dirty="0" smtClean="0">
                <a:latin typeface="Verdana" pitchFamily="34" charset="0"/>
                <a:ea typeface="Verdana" pitchFamily="34" charset="0"/>
                <a:cs typeface="Verdana" pitchFamily="34" charset="0"/>
              </a:rPr>
              <a:t>Website and get in touch</a:t>
            </a:r>
            <a:endParaRPr lang="en-GB" sz="2400" b="1" dirty="0">
              <a:latin typeface="Verdana" pitchFamily="34" charset="0"/>
              <a:ea typeface="Verdana" pitchFamily="34" charset="0"/>
              <a:cs typeface="Verdana" pitchFamily="34" charset="0"/>
            </a:endParaRPr>
          </a:p>
        </p:txBody>
      </p:sp>
      <p:sp>
        <p:nvSpPr>
          <p:cNvPr id="8" name="TextBox 3"/>
          <p:cNvSpPr txBox="1"/>
          <p:nvPr/>
        </p:nvSpPr>
        <p:spPr>
          <a:xfrm>
            <a:off x="467541" y="2132856"/>
            <a:ext cx="6048673" cy="1519903"/>
          </a:xfrm>
          <a:prstGeom prst="rect">
            <a:avLst/>
          </a:prstGeom>
          <a:noFill/>
          <a:ln>
            <a:noFill/>
          </a:ln>
        </p:spPr>
        <p:txBody>
          <a:bodyPr vert="horz" wrap="square" lIns="91440" tIns="45720" rIns="91440" bIns="45720" anchor="t" anchorCtr="0" compatLnSpc="1">
            <a:spAutoFit/>
          </a:bodyPr>
          <a:lstStyle/>
          <a:p>
            <a:pPr>
              <a:lnSpc>
                <a:spcPct val="150000"/>
              </a:lnSpc>
            </a:pPr>
            <a:endParaRPr lang="fi-FI" sz="1600" b="1" dirty="0">
              <a:latin typeface="Verdana" pitchFamily="34" charset="0"/>
              <a:ea typeface="Verdana" pitchFamily="34" charset="0"/>
              <a:cs typeface="Verdana" pitchFamily="34" charset="0"/>
            </a:endParaRPr>
          </a:p>
          <a:p>
            <a:pPr>
              <a:lnSpc>
                <a:spcPct val="150000"/>
              </a:lnSpc>
            </a:pPr>
            <a:r>
              <a:rPr lang="fi-FI" sz="1600" b="1" dirty="0">
                <a:latin typeface="Verdana" pitchFamily="34" charset="0"/>
                <a:ea typeface="Verdana" pitchFamily="34" charset="0"/>
                <a:cs typeface="Verdana" pitchFamily="34" charset="0"/>
              </a:rPr>
              <a:t>CSF </a:t>
            </a:r>
            <a:r>
              <a:rPr lang="fi-FI" sz="1600" b="1" dirty="0" err="1">
                <a:latin typeface="Verdana" pitchFamily="34" charset="0"/>
                <a:ea typeface="Verdana" pitchFamily="34" charset="0"/>
                <a:cs typeface="Verdana" pitchFamily="34" charset="0"/>
              </a:rPr>
              <a:t>Study</a:t>
            </a:r>
            <a:r>
              <a:rPr lang="fi-FI" sz="1600" b="1" dirty="0">
                <a:latin typeface="Verdana" pitchFamily="34" charset="0"/>
                <a:ea typeface="Verdana" pitchFamily="34" charset="0"/>
                <a:cs typeface="Verdana" pitchFamily="34" charset="0"/>
              </a:rPr>
              <a:t> </a:t>
            </a:r>
            <a:r>
              <a:rPr lang="fi-FI" sz="1600" b="1" dirty="0" err="1">
                <a:latin typeface="Verdana" pitchFamily="34" charset="0"/>
                <a:ea typeface="Verdana" pitchFamily="34" charset="0"/>
                <a:cs typeface="Verdana" pitchFamily="34" charset="0"/>
              </a:rPr>
              <a:t>Module</a:t>
            </a:r>
            <a:r>
              <a:rPr lang="fi-FI" sz="1600" b="1" dirty="0">
                <a:latin typeface="Verdana" pitchFamily="34" charset="0"/>
                <a:ea typeface="Verdana" pitchFamily="34" charset="0"/>
                <a:cs typeface="Verdana" pitchFamily="34" charset="0"/>
              </a:rPr>
              <a:t>: </a:t>
            </a:r>
            <a:r>
              <a:rPr lang="fi-FI" sz="1600" b="1" dirty="0" err="1">
                <a:latin typeface="Verdana" pitchFamily="34" charset="0"/>
                <a:ea typeface="Verdana" pitchFamily="34" charset="0"/>
                <a:cs typeface="Verdana" pitchFamily="34" charset="0"/>
              </a:rPr>
              <a:t>www.csf-studymodule.net</a:t>
            </a:r>
            <a:endParaRPr lang="fi-FI" sz="1600" b="1" dirty="0">
              <a:latin typeface="Verdana" pitchFamily="34" charset="0"/>
              <a:ea typeface="Verdana" pitchFamily="34" charset="0"/>
              <a:cs typeface="Verdana" pitchFamily="34" charset="0"/>
            </a:endParaRPr>
          </a:p>
          <a:p>
            <a:pPr>
              <a:lnSpc>
                <a:spcPct val="150000"/>
              </a:lnSpc>
            </a:pPr>
            <a:r>
              <a:rPr lang="fi-FI" sz="1600" b="1" dirty="0" err="1" smtClean="0">
                <a:latin typeface="Verdana" pitchFamily="34" charset="0"/>
                <a:ea typeface="Verdana" pitchFamily="34" charset="0"/>
                <a:cs typeface="Verdana" pitchFamily="34" charset="0"/>
              </a:rPr>
              <a:t>Email</a:t>
            </a:r>
            <a:r>
              <a:rPr lang="fi-FI" sz="1600" b="1" dirty="0">
                <a:latin typeface="Verdana" pitchFamily="34" charset="0"/>
                <a:ea typeface="Verdana" pitchFamily="34" charset="0"/>
                <a:cs typeface="Verdana" pitchFamily="34" charset="0"/>
              </a:rPr>
              <a:t>: </a:t>
            </a:r>
            <a:r>
              <a:rPr lang="fi-FI" sz="1600" b="1" dirty="0" err="1">
                <a:latin typeface="Verdana" pitchFamily="34" charset="0"/>
                <a:ea typeface="Verdana" pitchFamily="34" charset="0"/>
                <a:cs typeface="Verdana" pitchFamily="34" charset="0"/>
              </a:rPr>
              <a:t>admin@csf-studymodule.net</a:t>
            </a:r>
            <a:r>
              <a:rPr lang="fi-FI" sz="1600" b="1" dirty="0">
                <a:latin typeface="Verdana" pitchFamily="34" charset="0"/>
                <a:ea typeface="Verdana" pitchFamily="34" charset="0"/>
                <a:cs typeface="Verdana" pitchFamily="34" charset="0"/>
              </a:rPr>
              <a:t> </a:t>
            </a:r>
          </a:p>
          <a:p>
            <a:pPr>
              <a:lnSpc>
                <a:spcPct val="150000"/>
              </a:lnSpc>
            </a:pPr>
            <a:r>
              <a:rPr lang="fi-FI" sz="1600" b="1" dirty="0" smtClean="0">
                <a:latin typeface="Verdana" pitchFamily="34" charset="0"/>
                <a:ea typeface="Verdana" pitchFamily="34" charset="0"/>
                <a:cs typeface="Verdana" pitchFamily="34" charset="0"/>
              </a:rPr>
              <a:t>The </a:t>
            </a:r>
            <a:r>
              <a:rPr lang="fi-FI" sz="1600" b="1" dirty="0" err="1">
                <a:latin typeface="Verdana" pitchFamily="34" charset="0"/>
                <a:ea typeface="Verdana" pitchFamily="34" charset="0"/>
                <a:cs typeface="Verdana" pitchFamily="34" charset="0"/>
              </a:rPr>
              <a:t>project</a:t>
            </a:r>
            <a:r>
              <a:rPr lang="fi-FI" sz="1600" b="1" dirty="0">
                <a:latin typeface="Verdana" pitchFamily="34" charset="0"/>
                <a:ea typeface="Verdana" pitchFamily="34" charset="0"/>
                <a:cs typeface="Verdana" pitchFamily="34" charset="0"/>
              </a:rPr>
              <a:t> </a:t>
            </a:r>
            <a:r>
              <a:rPr lang="fi-FI" sz="1600" b="1" dirty="0" err="1">
                <a:latin typeface="Verdana" pitchFamily="34" charset="0"/>
                <a:ea typeface="Verdana" pitchFamily="34" charset="0"/>
                <a:cs typeface="Verdana" pitchFamily="34" charset="0"/>
              </a:rPr>
              <a:t>website</a:t>
            </a:r>
            <a:r>
              <a:rPr lang="fi-FI" sz="1600" b="1" dirty="0">
                <a:latin typeface="Verdana" pitchFamily="34" charset="0"/>
                <a:ea typeface="Verdana" pitchFamily="34" charset="0"/>
                <a:cs typeface="Verdana" pitchFamily="34" charset="0"/>
              </a:rPr>
              <a:t>: </a:t>
            </a:r>
            <a:r>
              <a:rPr lang="fi-FI" sz="1600" b="1" dirty="0" err="1">
                <a:latin typeface="Verdana" pitchFamily="34" charset="0"/>
                <a:ea typeface="Verdana" pitchFamily="34" charset="0"/>
                <a:cs typeface="Verdana" pitchFamily="34" charset="0"/>
              </a:rPr>
              <a:t>www.muova.fi/csf</a:t>
            </a:r>
            <a:r>
              <a:rPr lang="fi-FI" sz="1600" b="1" dirty="0">
                <a:latin typeface="Verdana" pitchFamily="34" charset="0"/>
                <a:ea typeface="Verdana" pitchFamily="34" charset="0"/>
                <a:cs typeface="Verdana" pitchFamily="34" charset="0"/>
              </a:rPr>
              <a:t> </a:t>
            </a:r>
            <a:endParaRPr lang="en-GB" sz="1600" b="1" dirty="0">
              <a:latin typeface="Verdana" pitchFamily="34" charset="0"/>
              <a:ea typeface="Verdana" pitchFamily="34" charset="0"/>
              <a:cs typeface="Verdana" pitchFamily="34" charset="0"/>
            </a:endParaRPr>
          </a:p>
        </p:txBody>
      </p:sp>
      <p:grpSp>
        <p:nvGrpSpPr>
          <p:cNvPr id="12" name="Group 11"/>
          <p:cNvGrpSpPr/>
          <p:nvPr/>
        </p:nvGrpSpPr>
        <p:grpSpPr>
          <a:xfrm>
            <a:off x="7092280" y="6309323"/>
            <a:ext cx="1943915" cy="457980"/>
            <a:chOff x="7092280" y="6309323"/>
            <a:chExt cx="1943915" cy="457980"/>
          </a:xfrm>
        </p:grpSpPr>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64209" y="6309323"/>
              <a:ext cx="771986" cy="389416"/>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2280" y="6309323"/>
              <a:ext cx="1092906" cy="457980"/>
            </a:xfrm>
            <a:prstGeom prst="rect">
              <a:avLst/>
            </a:prstGeom>
          </p:spPr>
        </p:pic>
      </p:grpSp>
    </p:spTree>
    <p:extLst>
      <p:ext uri="{BB962C8B-B14F-4D97-AF65-F5344CB8AC3E}">
        <p14:creationId xmlns:p14="http://schemas.microsoft.com/office/powerpoint/2010/main" val="40904131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3"/>
          <p:cNvGrpSpPr/>
          <p:nvPr/>
        </p:nvGrpSpPr>
        <p:grpSpPr>
          <a:xfrm>
            <a:off x="-11832" y="0"/>
            <a:ext cx="9107442" cy="6983655"/>
            <a:chOff x="-11832" y="0"/>
            <a:chExt cx="9107442" cy="6983655"/>
          </a:xfrm>
        </p:grpSpPr>
        <p:pic>
          <p:nvPicPr>
            <p:cNvPr id="9" name="Picture 1"/>
            <p:cNvPicPr>
              <a:picLocks noChangeAspect="1"/>
            </p:cNvPicPr>
            <p:nvPr/>
          </p:nvPicPr>
          <p:blipFill>
            <a:blip r:embed="rId2"/>
            <a:stretch>
              <a:fillRect/>
            </a:stretch>
          </p:blipFill>
          <p:spPr>
            <a:xfrm>
              <a:off x="-11832" y="0"/>
              <a:ext cx="9107442" cy="4291590"/>
            </a:xfrm>
            <a:prstGeom prst="rect">
              <a:avLst/>
            </a:prstGeom>
            <a:noFill/>
            <a:ln>
              <a:noFill/>
            </a:ln>
          </p:spPr>
        </p:pic>
        <p:pic>
          <p:nvPicPr>
            <p:cNvPr id="10" name="Picture 5"/>
            <p:cNvPicPr>
              <a:picLocks noChangeAspect="1"/>
            </p:cNvPicPr>
            <p:nvPr/>
          </p:nvPicPr>
          <p:blipFill>
            <a:blip r:embed="rId2"/>
            <a:srcRect l="78605" t="28758"/>
            <a:stretch>
              <a:fillRect/>
            </a:stretch>
          </p:blipFill>
          <p:spPr>
            <a:xfrm rot="15811848">
              <a:off x="548154" y="4480705"/>
              <a:ext cx="1948485" cy="3057415"/>
            </a:xfrm>
            <a:prstGeom prst="rect">
              <a:avLst/>
            </a:prstGeom>
            <a:noFill/>
            <a:ln>
              <a:noFill/>
            </a:ln>
          </p:spPr>
        </p:pic>
      </p:grpSp>
      <p:sp>
        <p:nvSpPr>
          <p:cNvPr id="6" name="TextBox 4"/>
          <p:cNvSpPr txBox="1"/>
          <p:nvPr/>
        </p:nvSpPr>
        <p:spPr>
          <a:xfrm>
            <a:off x="467541" y="1239140"/>
            <a:ext cx="5688628" cy="461665"/>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dirty="0" smtClean="0">
                <a:solidFill>
                  <a:srgbClr val="000000"/>
                </a:solidFill>
                <a:latin typeface="Verdana" pitchFamily="34"/>
                <a:ea typeface="Verdana" pitchFamily="34"/>
                <a:cs typeface="Verdana" pitchFamily="34"/>
              </a:rPr>
              <a:t>CSF project consortium</a:t>
            </a:r>
            <a:endParaRPr lang="fi-FI" sz="2400" b="1" i="0" u="none" strike="noStrike" kern="1200" cap="none" spc="0" baseline="0" dirty="0">
              <a:solidFill>
                <a:srgbClr val="000000"/>
              </a:solidFill>
              <a:uFillTx/>
              <a:latin typeface="Verdana" pitchFamily="34"/>
              <a:ea typeface="Verdana" pitchFamily="34"/>
              <a:cs typeface="Verdana" pitchFamily="34"/>
            </a:endParaRPr>
          </a:p>
        </p:txBody>
      </p:sp>
      <p:sp>
        <p:nvSpPr>
          <p:cNvPr id="7" name="TextBox 8"/>
          <p:cNvSpPr txBox="1"/>
          <p:nvPr/>
        </p:nvSpPr>
        <p:spPr>
          <a:xfrm>
            <a:off x="467541" y="2132856"/>
            <a:ext cx="6048673" cy="3785652"/>
          </a:xfrm>
          <a:prstGeom prst="rect">
            <a:avLst/>
          </a:prstGeom>
          <a:noFill/>
          <a:ln>
            <a:noFill/>
          </a:ln>
        </p:spPr>
        <p:txBody>
          <a:bodyPr vert="horz" wrap="square" lIns="91440" tIns="45720" rIns="91440" bIns="45720" anchor="t" anchorCtr="0" compatLnSpc="1">
            <a:spAutoFit/>
          </a:bodyPr>
          <a:lstStyle/>
          <a:p>
            <a:r>
              <a:rPr lang="fi-FI" sz="1600" b="1" dirty="0" smtClean="0">
                <a:solidFill>
                  <a:srgbClr val="00B0F0"/>
                </a:solidFill>
                <a:latin typeface="Verdana" pitchFamily="34" charset="0"/>
                <a:ea typeface="Verdana" pitchFamily="34" charset="0"/>
                <a:cs typeface="Verdana" pitchFamily="34" charset="0"/>
              </a:rPr>
              <a:t>P1</a:t>
            </a:r>
            <a:r>
              <a:rPr lang="fi-FI" sz="1600" dirty="0" smtClean="0">
                <a:latin typeface="Verdana" pitchFamily="34" charset="0"/>
                <a:ea typeface="Verdana" pitchFamily="34" charset="0"/>
                <a:cs typeface="Verdana" pitchFamily="34" charset="0"/>
              </a:rPr>
              <a:t>   Western Finland Design Centre </a:t>
            </a:r>
            <a:r>
              <a:rPr lang="fi-FI" sz="1600" dirty="0" err="1" smtClean="0">
                <a:latin typeface="Verdana" pitchFamily="34" charset="0"/>
                <a:ea typeface="Verdana" pitchFamily="34" charset="0"/>
                <a:cs typeface="Verdana" pitchFamily="34" charset="0"/>
              </a:rPr>
              <a:t>Muova</a:t>
            </a:r>
            <a:r>
              <a:rPr lang="fi-FI" sz="1600" dirty="0" smtClean="0">
                <a:latin typeface="Verdana" pitchFamily="34" charset="0"/>
                <a:ea typeface="Verdana" pitchFamily="34" charset="0"/>
                <a:cs typeface="Verdana" pitchFamily="34" charset="0"/>
              </a:rPr>
              <a:t> (Aalto  </a:t>
            </a:r>
          </a:p>
          <a:p>
            <a:r>
              <a:rPr lang="fi-FI" sz="1600" dirty="0">
                <a:latin typeface="Verdana" pitchFamily="34" charset="0"/>
                <a:ea typeface="Verdana" pitchFamily="34" charset="0"/>
                <a:cs typeface="Verdana" pitchFamily="34" charset="0"/>
              </a:rPr>
              <a:t> </a:t>
            </a:r>
            <a:r>
              <a:rPr lang="fi-FI" sz="1600" dirty="0" smtClean="0">
                <a:latin typeface="Verdana" pitchFamily="34" charset="0"/>
                <a:ea typeface="Verdana" pitchFamily="34" charset="0"/>
                <a:cs typeface="Verdana" pitchFamily="34" charset="0"/>
              </a:rPr>
              <a:t>      University School of </a:t>
            </a:r>
            <a:r>
              <a:rPr lang="fi-FI" sz="1600" dirty="0" err="1" smtClean="0">
                <a:latin typeface="Verdana" pitchFamily="34" charset="0"/>
                <a:ea typeface="Verdana" pitchFamily="34" charset="0"/>
                <a:cs typeface="Verdana" pitchFamily="34" charset="0"/>
              </a:rPr>
              <a:t>Arts</a:t>
            </a:r>
            <a:r>
              <a:rPr lang="fi-FI" sz="1600" dirty="0" smtClean="0">
                <a:latin typeface="Verdana" pitchFamily="34" charset="0"/>
                <a:ea typeface="Verdana" pitchFamily="34" charset="0"/>
                <a:cs typeface="Verdana" pitchFamily="34" charset="0"/>
              </a:rPr>
              <a:t>, Design and Architecture)</a:t>
            </a:r>
          </a:p>
          <a:p>
            <a:r>
              <a:rPr lang="fi-FI" sz="1600" b="1" dirty="0" smtClean="0">
                <a:solidFill>
                  <a:srgbClr val="00B0F0"/>
                </a:solidFill>
                <a:latin typeface="Verdana" pitchFamily="34" charset="0"/>
                <a:ea typeface="Verdana" pitchFamily="34" charset="0"/>
                <a:cs typeface="Verdana" pitchFamily="34" charset="0"/>
              </a:rPr>
              <a:t>P2</a:t>
            </a:r>
            <a:r>
              <a:rPr lang="fi-FI" sz="1600" dirty="0" smtClean="0">
                <a:latin typeface="Verdana" pitchFamily="34" charset="0"/>
                <a:ea typeface="Verdana" pitchFamily="34" charset="0"/>
                <a:cs typeface="Verdana" pitchFamily="34" charset="0"/>
              </a:rPr>
              <a:t>   Vaasa University of </a:t>
            </a:r>
            <a:r>
              <a:rPr lang="fi-FI" sz="1600" dirty="0" err="1" smtClean="0">
                <a:latin typeface="Verdana" pitchFamily="34" charset="0"/>
                <a:ea typeface="Verdana" pitchFamily="34" charset="0"/>
                <a:cs typeface="Verdana" pitchFamily="34" charset="0"/>
              </a:rPr>
              <a:t>Applied</a:t>
            </a:r>
            <a:r>
              <a:rPr lang="fi-FI" sz="1600" dirty="0" smtClean="0">
                <a:latin typeface="Verdana" pitchFamily="34" charset="0"/>
                <a:ea typeface="Verdana" pitchFamily="34" charset="0"/>
                <a:cs typeface="Verdana" pitchFamily="34" charset="0"/>
              </a:rPr>
              <a:t> Sciences VAMK</a:t>
            </a:r>
          </a:p>
          <a:p>
            <a:r>
              <a:rPr lang="fi-FI" sz="1600" b="1" dirty="0" smtClean="0">
                <a:solidFill>
                  <a:srgbClr val="00B0F0"/>
                </a:solidFill>
                <a:latin typeface="Verdana" pitchFamily="34" charset="0"/>
                <a:ea typeface="Verdana" pitchFamily="34" charset="0"/>
                <a:cs typeface="Verdana" pitchFamily="34" charset="0"/>
              </a:rPr>
              <a:t>P3</a:t>
            </a:r>
            <a:r>
              <a:rPr lang="fi-FI" sz="1600" dirty="0" smtClean="0">
                <a:latin typeface="Verdana" pitchFamily="34" charset="0"/>
                <a:ea typeface="Verdana" pitchFamily="34" charset="0"/>
                <a:cs typeface="Verdana" pitchFamily="34" charset="0"/>
              </a:rPr>
              <a:t>    -  </a:t>
            </a:r>
          </a:p>
          <a:p>
            <a:r>
              <a:rPr lang="fi-FI" sz="1600" b="1" dirty="0" smtClean="0">
                <a:solidFill>
                  <a:srgbClr val="00B0F0"/>
                </a:solidFill>
                <a:latin typeface="Verdana" pitchFamily="34" charset="0"/>
                <a:ea typeface="Verdana" pitchFamily="34" charset="0"/>
                <a:cs typeface="Verdana" pitchFamily="34" charset="0"/>
              </a:rPr>
              <a:t>P4</a:t>
            </a:r>
            <a:r>
              <a:rPr lang="fi-FI" sz="1600" dirty="0" smtClean="0">
                <a:latin typeface="Verdana" pitchFamily="34" charset="0"/>
                <a:ea typeface="Verdana" pitchFamily="34" charset="0"/>
                <a:cs typeface="Verdana" pitchFamily="34" charset="0"/>
              </a:rPr>
              <a:t>   University of </a:t>
            </a:r>
            <a:r>
              <a:rPr lang="fi-FI" sz="1600" dirty="0" err="1" smtClean="0">
                <a:latin typeface="Verdana" pitchFamily="34" charset="0"/>
                <a:ea typeface="Verdana" pitchFamily="34" charset="0"/>
                <a:cs typeface="Verdana" pitchFamily="34" charset="0"/>
              </a:rPr>
              <a:t>Primorska</a:t>
            </a:r>
            <a:r>
              <a:rPr lang="fi-FI" sz="1600" dirty="0" smtClean="0">
                <a:latin typeface="Verdana" pitchFamily="34" charset="0"/>
                <a:ea typeface="Verdana" pitchFamily="34" charset="0"/>
                <a:cs typeface="Verdana" pitchFamily="34" charset="0"/>
              </a:rPr>
              <a:t>, </a:t>
            </a:r>
            <a:r>
              <a:rPr lang="en-GB" sz="1600" dirty="0" smtClean="0">
                <a:latin typeface="Verdana" pitchFamily="34" charset="0"/>
                <a:ea typeface="Verdana" pitchFamily="34" charset="0"/>
                <a:cs typeface="Verdana" pitchFamily="34" charset="0"/>
              </a:rPr>
              <a:t>The Faculty of Management </a:t>
            </a:r>
          </a:p>
          <a:p>
            <a:r>
              <a:rPr lang="en-GB" sz="1600" dirty="0" smtClean="0">
                <a:latin typeface="Verdana" pitchFamily="34" charset="0"/>
                <a:ea typeface="Verdana" pitchFamily="34" charset="0"/>
                <a:cs typeface="Verdana" pitchFamily="34" charset="0"/>
              </a:rPr>
              <a:t>       </a:t>
            </a:r>
            <a:r>
              <a:rPr lang="en-GB" sz="1600" dirty="0" err="1" smtClean="0">
                <a:latin typeface="Verdana" pitchFamily="34" charset="0"/>
                <a:ea typeface="Verdana" pitchFamily="34" charset="0"/>
                <a:cs typeface="Verdana" pitchFamily="34" charset="0"/>
              </a:rPr>
              <a:t>Koper</a:t>
            </a:r>
            <a:r>
              <a:rPr lang="fi-FI" sz="1600" dirty="0" smtClean="0">
                <a:latin typeface="Verdana" pitchFamily="34" charset="0"/>
                <a:ea typeface="Verdana" pitchFamily="34" charset="0"/>
                <a:cs typeface="Verdana" pitchFamily="34" charset="0"/>
              </a:rPr>
              <a:t> UP FM</a:t>
            </a:r>
          </a:p>
          <a:p>
            <a:r>
              <a:rPr lang="fi-FI" sz="1600" b="1" dirty="0" smtClean="0">
                <a:solidFill>
                  <a:srgbClr val="00B0F0"/>
                </a:solidFill>
                <a:latin typeface="Verdana" pitchFamily="34" charset="0"/>
                <a:ea typeface="Verdana" pitchFamily="34" charset="0"/>
                <a:cs typeface="Verdana" pitchFamily="34" charset="0"/>
              </a:rPr>
              <a:t>P5</a:t>
            </a:r>
            <a:r>
              <a:rPr lang="fi-FI" sz="1600" dirty="0" smtClean="0">
                <a:latin typeface="Verdana" pitchFamily="34" charset="0"/>
                <a:ea typeface="Verdana" pitchFamily="34" charset="0"/>
                <a:cs typeface="Verdana" pitchFamily="34" charset="0"/>
              </a:rPr>
              <a:t>   </a:t>
            </a:r>
            <a:r>
              <a:rPr lang="en-GB" sz="1600" dirty="0" smtClean="0">
                <a:latin typeface="Verdana" pitchFamily="34" charset="0"/>
                <a:ea typeface="Verdana" pitchFamily="34" charset="0"/>
                <a:cs typeface="Verdana" pitchFamily="34" charset="0"/>
              </a:rPr>
              <a:t>Zealand Institute of Business and Technology, </a:t>
            </a:r>
          </a:p>
          <a:p>
            <a:r>
              <a:rPr lang="en-GB" sz="1600" dirty="0">
                <a:latin typeface="Verdana" pitchFamily="34" charset="0"/>
                <a:ea typeface="Verdana" pitchFamily="34" charset="0"/>
                <a:cs typeface="Verdana" pitchFamily="34" charset="0"/>
              </a:rPr>
              <a:t> </a:t>
            </a:r>
            <a:r>
              <a:rPr lang="en-GB" sz="1600" dirty="0" smtClean="0">
                <a:latin typeface="Verdana" pitchFamily="34" charset="0"/>
                <a:ea typeface="Verdana" pitchFamily="34" charset="0"/>
                <a:cs typeface="Verdana" pitchFamily="34" charset="0"/>
              </a:rPr>
              <a:t>      Campus Roskilde (Business &amp; IT) ZIBAT</a:t>
            </a:r>
            <a:endParaRPr lang="fi-FI" sz="1600" dirty="0" smtClean="0">
              <a:latin typeface="Verdana" pitchFamily="34" charset="0"/>
              <a:ea typeface="Verdana" pitchFamily="34" charset="0"/>
              <a:cs typeface="Verdana" pitchFamily="34" charset="0"/>
            </a:endParaRPr>
          </a:p>
          <a:p>
            <a:r>
              <a:rPr lang="fi-FI" sz="1600" b="1" dirty="0" smtClean="0">
                <a:solidFill>
                  <a:srgbClr val="00B0F0"/>
                </a:solidFill>
                <a:latin typeface="Verdana" pitchFamily="34" charset="0"/>
                <a:ea typeface="Verdana" pitchFamily="34" charset="0"/>
                <a:cs typeface="Verdana" pitchFamily="34" charset="0"/>
              </a:rPr>
              <a:t>P6</a:t>
            </a:r>
            <a:r>
              <a:rPr lang="fi-FI" sz="1600" dirty="0" smtClean="0">
                <a:latin typeface="Verdana" pitchFamily="34" charset="0"/>
                <a:ea typeface="Verdana" pitchFamily="34" charset="0"/>
                <a:cs typeface="Verdana" pitchFamily="34" charset="0"/>
              </a:rPr>
              <a:t>   </a:t>
            </a:r>
            <a:r>
              <a:rPr lang="en-GB" sz="1600" dirty="0" smtClean="0">
                <a:latin typeface="Verdana" pitchFamily="34" charset="0"/>
                <a:ea typeface="Verdana" pitchFamily="34" charset="0"/>
                <a:cs typeface="Verdana" pitchFamily="34" charset="0"/>
              </a:rPr>
              <a:t>Institute for postgraduate studies - division at </a:t>
            </a:r>
          </a:p>
          <a:p>
            <a:r>
              <a:rPr lang="en-GB" sz="1600" dirty="0" smtClean="0">
                <a:latin typeface="Verdana" pitchFamily="34" charset="0"/>
                <a:ea typeface="Verdana" pitchFamily="34" charset="0"/>
                <a:cs typeface="Verdana" pitchFamily="34" charset="0"/>
              </a:rPr>
              <a:t>       UNWE, Management Skills Development Centre</a:t>
            </a:r>
            <a:endParaRPr lang="fi-FI" sz="1600" dirty="0" smtClean="0">
              <a:latin typeface="Verdana" pitchFamily="34" charset="0"/>
              <a:ea typeface="Verdana" pitchFamily="34" charset="0"/>
              <a:cs typeface="Verdana" pitchFamily="34" charset="0"/>
            </a:endParaRPr>
          </a:p>
          <a:p>
            <a:r>
              <a:rPr lang="fi-FI" sz="1600" b="1" dirty="0" smtClean="0">
                <a:solidFill>
                  <a:srgbClr val="00B0F0"/>
                </a:solidFill>
                <a:latin typeface="Verdana" pitchFamily="34" charset="0"/>
                <a:ea typeface="Verdana" pitchFamily="34" charset="0"/>
                <a:cs typeface="Verdana" pitchFamily="34" charset="0"/>
              </a:rPr>
              <a:t>P7</a:t>
            </a:r>
            <a:r>
              <a:rPr lang="fi-FI" sz="1600" dirty="0" smtClean="0">
                <a:latin typeface="Verdana" pitchFamily="34" charset="0"/>
                <a:ea typeface="Verdana" pitchFamily="34" charset="0"/>
                <a:cs typeface="Verdana" pitchFamily="34" charset="0"/>
              </a:rPr>
              <a:t>   F2INNOVA, S.L, Project </a:t>
            </a:r>
            <a:r>
              <a:rPr lang="fi-FI" sz="1600" dirty="0" err="1" smtClean="0">
                <a:latin typeface="Verdana" pitchFamily="34" charset="0"/>
                <a:ea typeface="Verdana" pitchFamily="34" charset="0"/>
                <a:cs typeface="Verdana" pitchFamily="34" charset="0"/>
              </a:rPr>
              <a:t>department</a:t>
            </a:r>
            <a:endParaRPr lang="fi-FI" sz="1600" dirty="0" smtClean="0">
              <a:latin typeface="Verdana" pitchFamily="34" charset="0"/>
              <a:ea typeface="Verdana" pitchFamily="34" charset="0"/>
              <a:cs typeface="Verdana" pitchFamily="34" charset="0"/>
            </a:endParaRPr>
          </a:p>
          <a:p>
            <a:endParaRPr lang="fi-FI" sz="1600" dirty="0" smtClean="0">
              <a:latin typeface="Verdana" pitchFamily="34" charset="0"/>
              <a:ea typeface="Verdana" pitchFamily="34" charset="0"/>
              <a:cs typeface="Verdana" pitchFamily="34" charset="0"/>
            </a:endParaRPr>
          </a:p>
          <a:p>
            <a:r>
              <a:rPr lang="fi-FI" sz="1600" b="1" dirty="0" err="1" smtClean="0">
                <a:solidFill>
                  <a:srgbClr val="FD0398"/>
                </a:solidFill>
                <a:latin typeface="Verdana" pitchFamily="34" charset="0"/>
                <a:ea typeface="Verdana" pitchFamily="34" charset="0"/>
                <a:cs typeface="Verdana" pitchFamily="34" charset="0"/>
              </a:rPr>
              <a:t>Associative</a:t>
            </a:r>
            <a:r>
              <a:rPr lang="fi-FI" sz="1600" b="1" dirty="0" smtClean="0">
                <a:solidFill>
                  <a:srgbClr val="FD0398"/>
                </a:solidFill>
                <a:latin typeface="Verdana" pitchFamily="34" charset="0"/>
                <a:ea typeface="Verdana" pitchFamily="34" charset="0"/>
                <a:cs typeface="Verdana" pitchFamily="34" charset="0"/>
              </a:rPr>
              <a:t> </a:t>
            </a:r>
            <a:r>
              <a:rPr lang="fi-FI" sz="1600" b="1" dirty="0" err="1" smtClean="0">
                <a:solidFill>
                  <a:srgbClr val="FD0398"/>
                </a:solidFill>
                <a:latin typeface="Verdana" pitchFamily="34" charset="0"/>
                <a:ea typeface="Verdana" pitchFamily="34" charset="0"/>
                <a:cs typeface="Verdana" pitchFamily="34" charset="0"/>
              </a:rPr>
              <a:t>partners</a:t>
            </a:r>
            <a:endParaRPr lang="fi-FI" sz="1600" b="1" dirty="0" smtClean="0">
              <a:solidFill>
                <a:srgbClr val="FD0398"/>
              </a:solidFill>
              <a:latin typeface="Verdana" pitchFamily="34" charset="0"/>
              <a:ea typeface="Verdana" pitchFamily="34" charset="0"/>
              <a:cs typeface="Verdana" pitchFamily="34" charset="0"/>
            </a:endParaRPr>
          </a:p>
          <a:p>
            <a:r>
              <a:rPr lang="fi-FI" sz="1600" dirty="0" smtClean="0">
                <a:latin typeface="Verdana" pitchFamily="34" charset="0"/>
                <a:ea typeface="Verdana" pitchFamily="34" charset="0"/>
                <a:cs typeface="Verdana" pitchFamily="34" charset="0"/>
              </a:rPr>
              <a:t>Vaasa University, Open University</a:t>
            </a:r>
          </a:p>
          <a:p>
            <a:r>
              <a:rPr lang="fi-FI" sz="1600" dirty="0" smtClean="0">
                <a:latin typeface="Verdana" pitchFamily="34" charset="0"/>
                <a:ea typeface="Verdana" pitchFamily="34" charset="0"/>
                <a:cs typeface="Verdana" pitchFamily="34" charset="0"/>
              </a:rPr>
              <a:t>Vaasa </a:t>
            </a:r>
            <a:r>
              <a:rPr lang="fi-FI" sz="1600" dirty="0" err="1" smtClean="0">
                <a:latin typeface="Verdana" pitchFamily="34" charset="0"/>
                <a:ea typeface="Verdana" pitchFamily="34" charset="0"/>
                <a:cs typeface="Verdana" pitchFamily="34" charset="0"/>
              </a:rPr>
              <a:t>Region</a:t>
            </a:r>
            <a:r>
              <a:rPr lang="fi-FI" sz="1600" dirty="0" smtClean="0">
                <a:latin typeface="Verdana" pitchFamily="34" charset="0"/>
                <a:ea typeface="Verdana" pitchFamily="34" charset="0"/>
                <a:cs typeface="Verdana" pitchFamily="34" charset="0"/>
              </a:rPr>
              <a:t> </a:t>
            </a:r>
            <a:r>
              <a:rPr lang="fi-FI" sz="1600" dirty="0" err="1" smtClean="0">
                <a:latin typeface="Verdana" pitchFamily="34" charset="0"/>
                <a:ea typeface="Verdana" pitchFamily="34" charset="0"/>
                <a:cs typeface="Verdana" pitchFamily="34" charset="0"/>
              </a:rPr>
              <a:t>Development</a:t>
            </a:r>
            <a:r>
              <a:rPr lang="fi-FI" sz="1600" dirty="0" smtClean="0">
                <a:latin typeface="Verdana" pitchFamily="34" charset="0"/>
                <a:ea typeface="Verdana" pitchFamily="34" charset="0"/>
                <a:cs typeface="Verdana" pitchFamily="34" charset="0"/>
              </a:rPr>
              <a:t> Company VASEK</a:t>
            </a:r>
          </a:p>
        </p:txBody>
      </p:sp>
      <p:grpSp>
        <p:nvGrpSpPr>
          <p:cNvPr id="11" name="Group 10"/>
          <p:cNvGrpSpPr/>
          <p:nvPr/>
        </p:nvGrpSpPr>
        <p:grpSpPr>
          <a:xfrm>
            <a:off x="7092280" y="6309323"/>
            <a:ext cx="1943915" cy="457980"/>
            <a:chOff x="7092280" y="6309323"/>
            <a:chExt cx="1943915" cy="45798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64209" y="6309323"/>
              <a:ext cx="771986" cy="389416"/>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92280" y="6309323"/>
              <a:ext cx="1092906" cy="457980"/>
            </a:xfrm>
            <a:prstGeom prst="rect">
              <a:avLst/>
            </a:prstGeom>
          </p:spPr>
        </p:pic>
      </p:grpSp>
    </p:spTree>
    <p:extLst>
      <p:ext uri="{BB962C8B-B14F-4D97-AF65-F5344CB8AC3E}">
        <p14:creationId xmlns:p14="http://schemas.microsoft.com/office/powerpoint/2010/main" val="24966272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p:cNvPicPr>
            <a:picLocks noChangeAspect="1"/>
          </p:cNvPicPr>
          <p:nvPr/>
        </p:nvPicPr>
        <p:blipFill>
          <a:blip r:embed="rId2"/>
          <a:stretch>
            <a:fillRect/>
          </a:stretch>
        </p:blipFill>
        <p:spPr>
          <a:xfrm>
            <a:off x="0" y="764703"/>
            <a:ext cx="9144000" cy="1123514"/>
          </a:xfrm>
          <a:prstGeom prst="rect">
            <a:avLst/>
          </a:prstGeom>
          <a:noFill/>
          <a:ln>
            <a:noFill/>
          </a:ln>
        </p:spPr>
      </p:pic>
      <p:sp>
        <p:nvSpPr>
          <p:cNvPr id="5" name="TextBox 3"/>
          <p:cNvSpPr txBox="1"/>
          <p:nvPr/>
        </p:nvSpPr>
        <p:spPr>
          <a:xfrm>
            <a:off x="467541" y="1239140"/>
            <a:ext cx="5688628" cy="461662"/>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dirty="0" smtClean="0">
                <a:solidFill>
                  <a:srgbClr val="000000"/>
                </a:solidFill>
                <a:uFillTx/>
                <a:latin typeface="Verdana" pitchFamily="34"/>
                <a:ea typeface="Verdana" pitchFamily="34"/>
                <a:cs typeface="Verdana" pitchFamily="34"/>
              </a:rPr>
              <a:t>Contact information</a:t>
            </a:r>
            <a:endParaRPr lang="fi-FI" sz="2400" b="1" i="0" u="none" strike="noStrike" kern="1200" cap="none" spc="0" baseline="0" dirty="0">
              <a:solidFill>
                <a:srgbClr val="000000"/>
              </a:solidFill>
              <a:uFillTx/>
              <a:latin typeface="Verdana" pitchFamily="34"/>
              <a:ea typeface="Verdana" pitchFamily="34"/>
              <a:cs typeface="Verdana" pitchFamily="34"/>
            </a:endParaRPr>
          </a:p>
        </p:txBody>
      </p:sp>
      <p:sp>
        <p:nvSpPr>
          <p:cNvPr id="6" name="TextBox 6"/>
          <p:cNvSpPr txBox="1"/>
          <p:nvPr/>
        </p:nvSpPr>
        <p:spPr>
          <a:xfrm>
            <a:off x="467541" y="2132856"/>
            <a:ext cx="4320483" cy="3539430"/>
          </a:xfrm>
          <a:prstGeom prst="rect">
            <a:avLst/>
          </a:prstGeom>
          <a:noFill/>
          <a:ln>
            <a:noFill/>
          </a:ln>
        </p:spPr>
        <p:txBody>
          <a:bodyPr vert="horz" wrap="square" lIns="91440" tIns="45720" rIns="91440" bIns="45720" anchor="t" anchorCtr="0" compatLnSpc="1">
            <a:spAutoFit/>
          </a:bodyPr>
          <a:lstStyle/>
          <a:p>
            <a:endParaRPr lang="en-GB" sz="1600" dirty="0" smtClean="0">
              <a:latin typeface="Verdana" pitchFamily="34" charset="0"/>
            </a:endParaRPr>
          </a:p>
          <a:p>
            <a:r>
              <a:rPr lang="en-GB" sz="1600" b="1" dirty="0" smtClean="0">
                <a:solidFill>
                  <a:srgbClr val="00B0F0"/>
                </a:solidFill>
                <a:latin typeface="Verdana" pitchFamily="34" charset="0"/>
              </a:rPr>
              <a:t>Coordinator contact information</a:t>
            </a:r>
          </a:p>
          <a:p>
            <a:endParaRPr lang="en-GB" sz="1600" dirty="0" smtClean="0">
              <a:latin typeface="Verdana" pitchFamily="34" charset="0"/>
            </a:endParaRPr>
          </a:p>
          <a:p>
            <a:r>
              <a:rPr lang="en-GB" sz="1600" b="0" dirty="0" smtClean="0">
                <a:latin typeface="Verdana" pitchFamily="34" charset="0"/>
              </a:rPr>
              <a:t>Tanja Oraviita</a:t>
            </a:r>
          </a:p>
          <a:p>
            <a:r>
              <a:rPr lang="en-GB" sz="1600" b="0" dirty="0" smtClean="0">
                <a:latin typeface="Verdana" pitchFamily="34" charset="0"/>
              </a:rPr>
              <a:t>Mob. +358 40 7450828</a:t>
            </a:r>
          </a:p>
          <a:p>
            <a:r>
              <a:rPr lang="pt-BR" sz="1600" b="0" dirty="0" smtClean="0">
                <a:latin typeface="Verdana" pitchFamily="34" charset="0"/>
              </a:rPr>
              <a:t>Fax. +358 6 312 8664</a:t>
            </a:r>
          </a:p>
          <a:p>
            <a:r>
              <a:rPr lang="pt-BR" sz="1600" b="0" dirty="0" smtClean="0">
                <a:latin typeface="Verdana" pitchFamily="34" charset="0"/>
              </a:rPr>
              <a:t>Skype: </a:t>
            </a:r>
            <a:r>
              <a:rPr lang="pt-BR" sz="1600" b="0" dirty="0" err="1" smtClean="0">
                <a:latin typeface="Verdana" pitchFamily="34" charset="0"/>
              </a:rPr>
              <a:t>tanjaorav</a:t>
            </a:r>
            <a:endParaRPr lang="en-GB" sz="1600" b="0" dirty="0" smtClean="0">
              <a:latin typeface="Verdana" pitchFamily="34" charset="0"/>
            </a:endParaRPr>
          </a:p>
          <a:p>
            <a:r>
              <a:rPr lang="en-GB" sz="1600" b="0" dirty="0" smtClean="0">
                <a:latin typeface="Verdana" pitchFamily="34" charset="0"/>
              </a:rPr>
              <a:t>E-mail: tanja.oraviita@aalto.fi</a:t>
            </a:r>
          </a:p>
          <a:p>
            <a:endParaRPr lang="en-GB" sz="1600" b="0" dirty="0" smtClean="0">
              <a:latin typeface="Verdana" pitchFamily="34" charset="0"/>
            </a:endParaRPr>
          </a:p>
          <a:p>
            <a:r>
              <a:rPr lang="en-US" sz="1600" b="0" dirty="0" smtClean="0">
                <a:latin typeface="Verdana" pitchFamily="34" charset="0"/>
              </a:rPr>
              <a:t>Western Finland design </a:t>
            </a:r>
            <a:r>
              <a:rPr lang="en-US" sz="1600" b="0" dirty="0" err="1" smtClean="0">
                <a:latin typeface="Verdana" pitchFamily="34" charset="0"/>
              </a:rPr>
              <a:t>centre</a:t>
            </a:r>
            <a:r>
              <a:rPr lang="en-US" sz="1600" b="0" dirty="0" smtClean="0">
                <a:latin typeface="Verdana" pitchFamily="34" charset="0"/>
              </a:rPr>
              <a:t> MUOVA</a:t>
            </a:r>
          </a:p>
          <a:p>
            <a:r>
              <a:rPr lang="en-US" sz="1600" b="0" dirty="0" smtClean="0">
                <a:latin typeface="Verdana" pitchFamily="34" charset="0"/>
              </a:rPr>
              <a:t>(Aalto University School of Arts,  Design and Architecture – University of Vaasa)</a:t>
            </a:r>
          </a:p>
          <a:p>
            <a:r>
              <a:rPr lang="en-US" sz="1600" b="0" dirty="0" err="1" smtClean="0">
                <a:latin typeface="Verdana" pitchFamily="34" charset="0"/>
              </a:rPr>
              <a:t>Wolffintie</a:t>
            </a:r>
            <a:r>
              <a:rPr lang="en-US" sz="1600" b="0" dirty="0" smtClean="0">
                <a:latin typeface="Verdana" pitchFamily="34" charset="0"/>
              </a:rPr>
              <a:t> 36 A | 65200 Vaasa | Finland </a:t>
            </a:r>
            <a:endParaRPr lang="en-US" sz="1600" b="0" i="0" u="none" strike="noStrike" kern="1200" cap="none" spc="0" baseline="0" dirty="0">
              <a:solidFill>
                <a:srgbClr val="00B0F0"/>
              </a:solidFill>
              <a:uFillTx/>
              <a:latin typeface="Verdana" pitchFamily="34"/>
              <a:ea typeface="Verdana" pitchFamily="34"/>
              <a:cs typeface="Verdana" pitchFamily="34"/>
            </a:endParaRPr>
          </a:p>
          <a:p>
            <a:pPr marL="742950" marR="0" lvl="1" indent="-285750" algn="l" defTabSz="914400" rtl="0" fontAlgn="auto" hangingPunct="1">
              <a:lnSpc>
                <a:spcPct val="100000"/>
              </a:lnSpc>
              <a:spcBef>
                <a:spcPts val="0"/>
              </a:spcBef>
              <a:spcAft>
                <a:spcPts val="0"/>
              </a:spcAft>
              <a:buClr>
                <a:srgbClr val="00B0F0"/>
              </a:buClr>
              <a:buSzPct val="100000"/>
              <a:buFont typeface="Arial" pitchFamily="34"/>
              <a:buChar char="•"/>
              <a:tabLst/>
              <a:defRPr sz="1800" b="0" i="0" u="none" strike="noStrike" kern="0" cap="none" spc="0" baseline="0">
                <a:solidFill>
                  <a:srgbClr val="000000"/>
                </a:solidFill>
                <a:uFillTx/>
              </a:defRPr>
            </a:pPr>
            <a:endParaRPr lang="en-US" sz="1600" b="0" i="0" u="none" strike="noStrike" kern="1200" cap="none" spc="0" baseline="0" dirty="0">
              <a:solidFill>
                <a:srgbClr val="000000"/>
              </a:solidFill>
              <a:uFillTx/>
              <a:latin typeface="Verdana" pitchFamily="34"/>
              <a:ea typeface="Verdana" pitchFamily="34"/>
              <a:cs typeface="Verdana" pitchFamily="34"/>
            </a:endParaRPr>
          </a:p>
        </p:txBody>
      </p:sp>
      <p:grpSp>
        <p:nvGrpSpPr>
          <p:cNvPr id="11" name="Group 10"/>
          <p:cNvGrpSpPr/>
          <p:nvPr/>
        </p:nvGrpSpPr>
        <p:grpSpPr>
          <a:xfrm>
            <a:off x="7092280" y="6309323"/>
            <a:ext cx="1943915" cy="457980"/>
            <a:chOff x="7092280" y="6309323"/>
            <a:chExt cx="1943915" cy="45798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64209" y="6309323"/>
              <a:ext cx="771986" cy="389416"/>
            </a:xfrm>
            <a:prstGeom prst="rect">
              <a:avLst/>
            </a:prstGeom>
          </p:spPr>
        </p:pic>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92280" y="6309323"/>
              <a:ext cx="1092906" cy="457980"/>
            </a:xfrm>
            <a:prstGeom prst="rect">
              <a:avLst/>
            </a:prstGeom>
          </p:spPr>
        </p:pic>
      </p:grpSp>
    </p:spTree>
    <p:extLst>
      <p:ext uri="{BB962C8B-B14F-4D97-AF65-F5344CB8AC3E}">
        <p14:creationId xmlns:p14="http://schemas.microsoft.com/office/powerpoint/2010/main" val="218377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name="Slide17">
    <p:spTree>
      <p:nvGrpSpPr>
        <p:cNvPr id="1" name=""/>
        <p:cNvGrpSpPr/>
        <p:nvPr/>
      </p:nvGrpSpPr>
      <p:grpSpPr>
        <a:xfrm>
          <a:off x="0" y="0"/>
          <a:ext cx="0" cy="0"/>
          <a:chOff x="0" y="0"/>
          <a:chExt cx="0" cy="0"/>
        </a:xfrm>
      </p:grpSpPr>
      <p:pic>
        <p:nvPicPr>
          <p:cNvPr id="9" name="Picture 4"/>
          <p:cNvPicPr>
            <a:picLocks noChangeAspect="1"/>
          </p:cNvPicPr>
          <p:nvPr/>
        </p:nvPicPr>
        <p:blipFill>
          <a:blip r:embed="rId2"/>
          <a:srcRect t="1429" r="21330" b="-1"/>
          <a:stretch>
            <a:fillRect/>
          </a:stretch>
        </p:blipFill>
        <p:spPr>
          <a:xfrm>
            <a:off x="35497" y="0"/>
            <a:ext cx="9108502" cy="6858000"/>
          </a:xfrm>
          <a:prstGeom prst="rect">
            <a:avLst/>
          </a:prstGeom>
          <a:noFill/>
          <a:ln>
            <a:noFill/>
          </a:ln>
        </p:spPr>
      </p:pic>
      <p:sp>
        <p:nvSpPr>
          <p:cNvPr id="5" name="Subtitle 2"/>
          <p:cNvSpPr txBox="1"/>
          <p:nvPr/>
        </p:nvSpPr>
        <p:spPr>
          <a:xfrm>
            <a:off x="179515" y="5805260"/>
            <a:ext cx="4608509" cy="876296"/>
          </a:xfrm>
          <a:prstGeom prst="rect">
            <a:avLst/>
          </a:prstGeom>
          <a:noFill/>
          <a:ln>
            <a:noFill/>
          </a:ln>
        </p:spPr>
        <p:txBody>
          <a:bodyPr vert="horz" wrap="square" lIns="91440" tIns="45720" rIns="91440" bIns="45720" anchor="t" anchorCtr="0" compatLnSpc="1"/>
          <a:lstStyle/>
          <a:p>
            <a:r>
              <a:rPr lang="en-US" sz="1200" dirty="0" smtClean="0"/>
              <a:t> </a:t>
            </a:r>
            <a:r>
              <a:rPr lang="en-US" sz="1200" dirty="0"/>
              <a:t>This project has been funded with support from the European Commission. </a:t>
            </a:r>
            <a:r>
              <a:rPr lang="en-US" sz="1200" dirty="0" smtClean="0"/>
              <a:t> This </a:t>
            </a:r>
            <a:r>
              <a:rPr lang="en-US" sz="1200" dirty="0"/>
              <a:t>publication [communication] reflects the views only of the author</a:t>
            </a:r>
            <a:r>
              <a:rPr lang="en-US" sz="1200" dirty="0" smtClean="0"/>
              <a:t>, and </a:t>
            </a:r>
            <a:r>
              <a:rPr lang="en-US" sz="1200" dirty="0"/>
              <a:t>the Commission cannot be held responsible for any use </a:t>
            </a:r>
            <a:r>
              <a:rPr lang="en-US" sz="1200" dirty="0" smtClean="0"/>
              <a:t>which </a:t>
            </a:r>
            <a:r>
              <a:rPr lang="en-US" sz="1200" dirty="0"/>
              <a:t>may be made of the information contained therein. </a:t>
            </a:r>
            <a:endParaRPr lang="fi-FI" sz="1200" b="0" i="0" u="none" strike="noStrike" kern="1200" cap="none" spc="0" baseline="0" dirty="0">
              <a:solidFill>
                <a:srgbClr val="00274D"/>
              </a:solidFill>
              <a:uFillTx/>
              <a:latin typeface="Calibri"/>
            </a:endParaRPr>
          </a:p>
        </p:txBody>
      </p:sp>
      <p:sp>
        <p:nvSpPr>
          <p:cNvPr id="6" name="Rectangle 2"/>
          <p:cNvSpPr txBox="1"/>
          <p:nvPr/>
        </p:nvSpPr>
        <p:spPr>
          <a:xfrm>
            <a:off x="-180529" y="2780928"/>
            <a:ext cx="6675220" cy="1470026"/>
          </a:xfrm>
          <a:prstGeom prst="rect">
            <a:avLst/>
          </a:prstGeom>
          <a:noFill/>
          <a:ln>
            <a:noFill/>
          </a:ln>
        </p:spPr>
        <p:txBody>
          <a:bodyPr vert="horz" wrap="square" lIns="91440" tIns="45720" rIns="91440" bIns="45720" anchor="t" anchorCtr="1" compatLnSpc="1"/>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2400" b="1" i="0" u="none" strike="noStrike" kern="1200" cap="none" spc="0" baseline="0">
              <a:solidFill>
                <a:srgbClr val="000000"/>
              </a:solidFill>
              <a:uFillTx/>
              <a:latin typeface="Verdana" pitchFamily="34"/>
              <a:ea typeface="Verdana" pitchFamily="34"/>
              <a:cs typeface="Verdana"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a:solidFill>
                  <a:srgbClr val="000000"/>
                </a:solidFill>
                <a:uFillTx/>
                <a:latin typeface="Verdana" pitchFamily="34"/>
                <a:ea typeface="Verdana" pitchFamily="34"/>
                <a:cs typeface="Verdana" pitchFamily="34"/>
              </a:rPr>
              <a:t>Thank you!</a:t>
            </a:r>
          </a:p>
        </p:txBody>
      </p:sp>
      <p:sp>
        <p:nvSpPr>
          <p:cNvPr id="8" name="TextBox 7"/>
          <p:cNvSpPr txBox="1"/>
          <p:nvPr/>
        </p:nvSpPr>
        <p:spPr>
          <a:xfrm>
            <a:off x="179515" y="4509120"/>
            <a:ext cx="1881349" cy="369332"/>
          </a:xfrm>
          <a:prstGeom prst="rect">
            <a:avLst/>
          </a:prstGeom>
          <a:noFill/>
        </p:spPr>
        <p:txBody>
          <a:bodyPr wrap="none" rtlCol="0">
            <a:spAutoFit/>
          </a:bodyPr>
          <a:lstStyle/>
          <a:p>
            <a:r>
              <a:rPr lang="fi-FI" dirty="0" err="1" smtClean="0">
                <a:solidFill>
                  <a:srgbClr val="00B0F0"/>
                </a:solidFill>
              </a:rPr>
              <a:t>www.muova.fi/csf</a:t>
            </a:r>
            <a:endParaRPr lang="en-GB" dirty="0">
              <a:solidFill>
                <a:srgbClr val="00B0F0"/>
              </a:solidFill>
            </a:endParaRPr>
          </a:p>
        </p:txBody>
      </p:sp>
      <p:grpSp>
        <p:nvGrpSpPr>
          <p:cNvPr id="10" name="Group 9"/>
          <p:cNvGrpSpPr/>
          <p:nvPr/>
        </p:nvGrpSpPr>
        <p:grpSpPr>
          <a:xfrm>
            <a:off x="7092280" y="6309323"/>
            <a:ext cx="1943915" cy="457980"/>
            <a:chOff x="7092280" y="6309323"/>
            <a:chExt cx="1943915" cy="45798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64209" y="6309323"/>
              <a:ext cx="771986" cy="389416"/>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92280" y="6309323"/>
              <a:ext cx="1092906" cy="457980"/>
            </a:xfrm>
            <a:prstGeom prst="rect">
              <a:avLst/>
            </a:prstGeom>
          </p:spPr>
        </p:pic>
      </p:grpSp>
      <p:sp>
        <p:nvSpPr>
          <p:cNvPr id="13" name="Subtitle 2"/>
          <p:cNvSpPr txBox="1"/>
          <p:nvPr/>
        </p:nvSpPr>
        <p:spPr>
          <a:xfrm>
            <a:off x="6461293" y="5919334"/>
            <a:ext cx="2574536" cy="288032"/>
          </a:xfrm>
          <a:prstGeom prst="rect">
            <a:avLst/>
          </a:prstGeom>
          <a:noFill/>
          <a:ln>
            <a:noFill/>
          </a:ln>
        </p:spPr>
        <p:txBody>
          <a:bodyPr vert="horz" wrap="square" lIns="91440" tIns="45720" rIns="91440" bIns="45720" anchor="t" anchorCtr="0" compatLnSpc="1"/>
          <a:lstStyle/>
          <a:p>
            <a:pPr lvl="0" algn="r">
              <a:lnSpc>
                <a:spcPct val="80000"/>
              </a:lnSpc>
              <a:spcBef>
                <a:spcPts val="300"/>
              </a:spcBef>
              <a:defRPr sz="1800" b="0" i="0" u="none" strike="noStrike" kern="0" cap="none" spc="0" baseline="0">
                <a:solidFill>
                  <a:srgbClr val="000000"/>
                </a:solidFill>
                <a:uFillTx/>
              </a:defRPr>
            </a:pPr>
            <a:r>
              <a:rPr lang="en-GB" sz="1200" dirty="0">
                <a:solidFill>
                  <a:srgbClr val="00274D"/>
                </a:solidFill>
              </a:rPr>
              <a:t>© </a:t>
            </a:r>
            <a:r>
              <a:rPr lang="en-GB" sz="1200" dirty="0" smtClean="0">
                <a:solidFill>
                  <a:srgbClr val="00274D"/>
                </a:solidFill>
              </a:rPr>
              <a:t>Creative Strategic Foresight CSF</a:t>
            </a:r>
            <a:endParaRPr lang="fi-FI" sz="1200" b="0" i="0" u="none" strike="noStrike" kern="1200" cap="none" spc="0" baseline="0" dirty="0">
              <a:solidFill>
                <a:srgbClr val="00274D"/>
              </a:solidFill>
              <a:uFillTx/>
              <a:latin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Slide8">
    <p:spTree>
      <p:nvGrpSpPr>
        <p:cNvPr id="1" name=""/>
        <p:cNvGrpSpPr/>
        <p:nvPr/>
      </p:nvGrpSpPr>
      <p:grpSpPr>
        <a:xfrm>
          <a:off x="0" y="0"/>
          <a:ext cx="0" cy="0"/>
          <a:chOff x="0" y="0"/>
          <a:chExt cx="0" cy="0"/>
        </a:xfrm>
      </p:grpSpPr>
      <p:grpSp>
        <p:nvGrpSpPr>
          <p:cNvPr id="9" name="Group 11"/>
          <p:cNvGrpSpPr/>
          <p:nvPr/>
        </p:nvGrpSpPr>
        <p:grpSpPr>
          <a:xfrm>
            <a:off x="-6311" y="0"/>
            <a:ext cx="9150311" cy="6983655"/>
            <a:chOff x="-6311" y="0"/>
            <a:chExt cx="9150311" cy="6983655"/>
          </a:xfrm>
        </p:grpSpPr>
        <p:pic>
          <p:nvPicPr>
            <p:cNvPr id="10" name="Picture 6"/>
            <p:cNvPicPr>
              <a:picLocks noChangeAspect="1"/>
            </p:cNvPicPr>
            <p:nvPr/>
          </p:nvPicPr>
          <p:blipFill>
            <a:blip r:embed="rId2"/>
            <a:srcRect l="78605" t="28758"/>
            <a:stretch>
              <a:fillRect/>
            </a:stretch>
          </p:blipFill>
          <p:spPr>
            <a:xfrm rot="15811848">
              <a:off x="548154" y="4480705"/>
              <a:ext cx="1948485" cy="3057415"/>
            </a:xfrm>
            <a:prstGeom prst="rect">
              <a:avLst/>
            </a:prstGeom>
            <a:noFill/>
            <a:ln>
              <a:noFill/>
            </a:ln>
          </p:spPr>
        </p:pic>
        <p:pic>
          <p:nvPicPr>
            <p:cNvPr id="11" name="Picture 10"/>
            <p:cNvPicPr>
              <a:picLocks noChangeAspect="1"/>
            </p:cNvPicPr>
            <p:nvPr/>
          </p:nvPicPr>
          <p:blipFill>
            <a:blip r:embed="rId3"/>
            <a:srcRect t="23362" r="4717"/>
            <a:stretch>
              <a:fillRect/>
            </a:stretch>
          </p:blipFill>
          <p:spPr>
            <a:xfrm>
              <a:off x="0" y="0"/>
              <a:ext cx="9144000" cy="4105409"/>
            </a:xfrm>
            <a:prstGeom prst="rect">
              <a:avLst/>
            </a:prstGeom>
            <a:noFill/>
            <a:ln>
              <a:noFill/>
            </a:ln>
          </p:spPr>
        </p:pic>
      </p:grpSp>
      <p:sp>
        <p:nvSpPr>
          <p:cNvPr id="8" name="TextBox 3"/>
          <p:cNvSpPr txBox="1"/>
          <p:nvPr/>
        </p:nvSpPr>
        <p:spPr>
          <a:xfrm>
            <a:off x="467541" y="2469083"/>
            <a:ext cx="6984779" cy="2431435"/>
          </a:xfrm>
          <a:prstGeom prst="rect">
            <a:avLst/>
          </a:prstGeom>
          <a:noFill/>
          <a:ln>
            <a:noFill/>
          </a:ln>
        </p:spPr>
        <p:txBody>
          <a:bodyPr vert="horz" wrap="square" lIns="91440" tIns="45720" rIns="91440" bIns="45720" anchor="t" anchorCtr="0" compatLnSpc="1">
            <a:spAutoFit/>
          </a:bodyPr>
          <a:lstStyle/>
          <a:p>
            <a:r>
              <a:rPr lang="en-US" sz="2200" b="1" dirty="0">
                <a:latin typeface="Verdana" pitchFamily="34" charset="0"/>
                <a:ea typeface="Verdana" pitchFamily="34" charset="0"/>
                <a:cs typeface="Verdana" pitchFamily="34" charset="0"/>
              </a:rPr>
              <a:t>“It is very relevant to know everything about the process for finding an innovation because this is important for our future </a:t>
            </a:r>
            <a:r>
              <a:rPr lang="en-US" sz="2200" b="1" dirty="0" smtClean="0">
                <a:latin typeface="Verdana" pitchFamily="34" charset="0"/>
                <a:ea typeface="Verdana" pitchFamily="34" charset="0"/>
                <a:cs typeface="Verdana" pitchFamily="34" charset="0"/>
              </a:rPr>
              <a:t>lives </a:t>
            </a:r>
            <a:r>
              <a:rPr lang="en-US" sz="2200" b="1" dirty="0">
                <a:latin typeface="Verdana" pitchFamily="34" charset="0"/>
                <a:ea typeface="Verdana" pitchFamily="34" charset="0"/>
                <a:cs typeface="Verdana" pitchFamily="34" charset="0"/>
              </a:rPr>
              <a:t>and also for our business </a:t>
            </a:r>
            <a:r>
              <a:rPr lang="en-US" sz="2200" b="1" dirty="0" smtClean="0">
                <a:latin typeface="Verdana" pitchFamily="34" charset="0"/>
                <a:ea typeface="Verdana" pitchFamily="34" charset="0"/>
                <a:cs typeface="Verdana" pitchFamily="34" charset="0"/>
              </a:rPr>
              <a:t>careers.”</a:t>
            </a:r>
          </a:p>
          <a:p>
            <a:endParaRPr lang="en-US" sz="1600" b="0" i="0" u="none" strike="noStrike" kern="1200" cap="none" spc="0" baseline="0" dirty="0">
              <a:uFillTx/>
              <a:latin typeface="Verdana" pitchFamily="34" charset="0"/>
              <a:ea typeface="Verdana" pitchFamily="34" charset="0"/>
              <a:cs typeface="Verdana" pitchFamily="34" charset="0"/>
            </a:endParaRPr>
          </a:p>
          <a:p>
            <a:r>
              <a:rPr lang="en-GB" sz="1600" dirty="0">
                <a:latin typeface="Verdana" pitchFamily="34" charset="0"/>
                <a:ea typeface="Verdana" pitchFamily="34" charset="0"/>
                <a:cs typeface="Verdana" pitchFamily="34" charset="0"/>
              </a:rPr>
              <a:t>A bachelor student of international business at the Vaasa University of Applied Sciences</a:t>
            </a:r>
          </a:p>
          <a:p>
            <a:endParaRPr lang="en-US" sz="1600" b="0" i="0" u="none" strike="noStrike" kern="1200" cap="none" spc="0" baseline="0" dirty="0" smtClean="0">
              <a:uFillTx/>
              <a:latin typeface="Verdana" pitchFamily="34"/>
              <a:ea typeface="Verdana" pitchFamily="34"/>
              <a:cs typeface="Verdana" pitchFamily="34"/>
            </a:endParaRPr>
          </a:p>
        </p:txBody>
      </p:sp>
      <p:grpSp>
        <p:nvGrpSpPr>
          <p:cNvPr id="12" name="Group 11"/>
          <p:cNvGrpSpPr/>
          <p:nvPr/>
        </p:nvGrpSpPr>
        <p:grpSpPr>
          <a:xfrm>
            <a:off x="7092280" y="6309323"/>
            <a:ext cx="1943915" cy="457980"/>
            <a:chOff x="7092280" y="6309323"/>
            <a:chExt cx="1943915" cy="457980"/>
          </a:xfrm>
        </p:grpSpPr>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64209" y="6309323"/>
              <a:ext cx="771986" cy="389416"/>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2280" y="6309323"/>
              <a:ext cx="1092906" cy="457980"/>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name="Slide12">
    <p:spTree>
      <p:nvGrpSpPr>
        <p:cNvPr id="1" name=""/>
        <p:cNvGrpSpPr/>
        <p:nvPr/>
      </p:nvGrpSpPr>
      <p:grpSpPr>
        <a:xfrm>
          <a:off x="0" y="0"/>
          <a:ext cx="0" cy="0"/>
          <a:chOff x="0" y="0"/>
          <a:chExt cx="0" cy="0"/>
        </a:xfrm>
      </p:grpSpPr>
      <p:pic>
        <p:nvPicPr>
          <p:cNvPr id="7" name="Picture 10"/>
          <p:cNvPicPr>
            <a:picLocks noChangeAspect="1"/>
          </p:cNvPicPr>
          <p:nvPr/>
        </p:nvPicPr>
        <p:blipFill>
          <a:blip r:embed="rId3"/>
          <a:srcRect r="10146"/>
          <a:stretch>
            <a:fillRect/>
          </a:stretch>
        </p:blipFill>
        <p:spPr>
          <a:xfrm>
            <a:off x="4499991" y="-27384"/>
            <a:ext cx="4644009" cy="6858000"/>
          </a:xfrm>
          <a:prstGeom prst="rect">
            <a:avLst/>
          </a:prstGeom>
          <a:noFill/>
          <a:ln>
            <a:noFill/>
          </a:ln>
        </p:spPr>
      </p:pic>
      <p:sp>
        <p:nvSpPr>
          <p:cNvPr id="5" name="TextBox 4"/>
          <p:cNvSpPr txBox="1"/>
          <p:nvPr/>
        </p:nvSpPr>
        <p:spPr>
          <a:xfrm>
            <a:off x="467541" y="692696"/>
            <a:ext cx="5688628" cy="461665"/>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dirty="0" smtClean="0">
                <a:solidFill>
                  <a:srgbClr val="000000"/>
                </a:solidFill>
                <a:uFillTx/>
                <a:latin typeface="Verdana" pitchFamily="34"/>
                <a:ea typeface="Verdana" pitchFamily="34"/>
                <a:cs typeface="Verdana" pitchFamily="34"/>
              </a:rPr>
              <a:t>What is CSF?</a:t>
            </a:r>
            <a:endParaRPr lang="fi-FI" sz="2400" b="1" i="0" u="none" strike="noStrike" kern="1200" cap="none" spc="0" baseline="0" dirty="0">
              <a:solidFill>
                <a:srgbClr val="000000"/>
              </a:solidFill>
              <a:uFillTx/>
              <a:latin typeface="Verdana" pitchFamily="34"/>
              <a:ea typeface="Verdana" pitchFamily="34"/>
              <a:cs typeface="Verdana" pitchFamily="34"/>
            </a:endParaRPr>
          </a:p>
        </p:txBody>
      </p:sp>
      <p:sp>
        <p:nvSpPr>
          <p:cNvPr id="6" name="TextBox 2"/>
          <p:cNvSpPr txBox="1"/>
          <p:nvPr/>
        </p:nvSpPr>
        <p:spPr>
          <a:xfrm>
            <a:off x="467540" y="1586412"/>
            <a:ext cx="7171193" cy="4955203"/>
          </a:xfrm>
          <a:prstGeom prst="rect">
            <a:avLst/>
          </a:prstGeom>
          <a:noFill/>
          <a:ln>
            <a:noFill/>
          </a:ln>
        </p:spPr>
        <p:txBody>
          <a:bodyPr vert="horz" wrap="square" lIns="91440" tIns="45720" rIns="91440" bIns="45720" anchor="t" anchorCtr="0" compatLnSpc="1">
            <a:spAutoFit/>
          </a:bodyPr>
          <a:lstStyle/>
          <a:p>
            <a:pPr marL="285750" marR="0" lvl="0" indent="-285750" algn="l" defTabSz="914400" rtl="0" fontAlgn="auto" hangingPunct="1">
              <a:lnSpc>
                <a:spcPct val="100000"/>
              </a:lnSpc>
              <a:spcBef>
                <a:spcPts val="0"/>
              </a:spcBef>
              <a:spcAft>
                <a:spcPts val="0"/>
              </a:spcAft>
              <a:buSzPct val="100000"/>
              <a:buFont typeface="Courier New" pitchFamily="49"/>
              <a:buChar char="o"/>
              <a:tabLst/>
              <a:defRPr sz="1800" b="0" i="0" u="none" strike="noStrike" kern="0" cap="none" spc="0" baseline="0">
                <a:solidFill>
                  <a:srgbClr val="000000"/>
                </a:solidFill>
                <a:uFillTx/>
              </a:defRPr>
            </a:pPr>
            <a:r>
              <a:rPr lang="fi-FI" sz="1600" dirty="0" smtClean="0">
                <a:latin typeface="Verdana" pitchFamily="34" charset="0"/>
                <a:ea typeface="Verdana" pitchFamily="34" charset="0"/>
                <a:cs typeface="Verdana" pitchFamily="34" charset="0"/>
              </a:rPr>
              <a:t>A</a:t>
            </a:r>
            <a:r>
              <a:rPr lang="en-GB" sz="1600" dirty="0" smtClean="0">
                <a:latin typeface="Verdana" pitchFamily="34" charset="0"/>
                <a:ea typeface="Verdana" pitchFamily="34" charset="0"/>
                <a:cs typeface="Verdana" pitchFamily="34" charset="0"/>
              </a:rPr>
              <a:t> </a:t>
            </a:r>
            <a:r>
              <a:rPr lang="en-GB" sz="1600" dirty="0">
                <a:latin typeface="Verdana" pitchFamily="34" charset="0"/>
                <a:ea typeface="Verdana" pitchFamily="34" charset="0"/>
                <a:cs typeface="Verdana" pitchFamily="34" charset="0"/>
              </a:rPr>
              <a:t>research-oriented study module which combines creativity with strategic thinking and applied research with education. </a:t>
            </a:r>
            <a:endParaRPr lang="en-GB" sz="1600" dirty="0" smtClean="0">
              <a:latin typeface="Verdana" pitchFamily="34" charset="0"/>
              <a:ea typeface="Verdana" pitchFamily="34" charset="0"/>
              <a:cs typeface="Verdana" pitchFamily="34" charset="0"/>
            </a:endParaRPr>
          </a:p>
          <a:p>
            <a:pPr marR="0" lvl="0" algn="l" defTabSz="914400" rtl="0" fontAlgn="auto" hangingPunct="1">
              <a:lnSpc>
                <a:spcPct val="100000"/>
              </a:lnSpc>
              <a:spcBef>
                <a:spcPts val="0"/>
              </a:spcBef>
              <a:spcAft>
                <a:spcPts val="0"/>
              </a:spcAft>
              <a:buSzPct val="100000"/>
              <a:tabLst/>
              <a:defRPr sz="1800" b="0" i="0" u="none" strike="noStrike" kern="0" cap="none" spc="0" baseline="0">
                <a:solidFill>
                  <a:srgbClr val="000000"/>
                </a:solidFill>
                <a:uFillTx/>
              </a:defRPr>
            </a:pPr>
            <a:endParaRPr lang="en-GB" sz="1600" dirty="0" smtClean="0">
              <a:latin typeface="Verdana" pitchFamily="34" charset="0"/>
              <a:ea typeface="Verdana" pitchFamily="34" charset="0"/>
              <a:cs typeface="Verdana" pitchFamily="34" charset="0"/>
            </a:endParaRPr>
          </a:p>
          <a:p>
            <a:pPr marL="285750" indent="-285750">
              <a:buSzPct val="100000"/>
              <a:buFont typeface="Courier New" pitchFamily="49"/>
              <a:buChar char="o"/>
              <a:defRPr sz="1800" b="0" i="0" u="none" strike="noStrike" kern="0" cap="none" spc="0" baseline="0">
                <a:solidFill>
                  <a:srgbClr val="000000"/>
                </a:solidFill>
                <a:uFillTx/>
              </a:defRPr>
            </a:pPr>
            <a:r>
              <a:rPr lang="en-US" sz="1600" dirty="0">
                <a:latin typeface="Verdana" pitchFamily="34" charset="0"/>
                <a:ea typeface="Verdana" pitchFamily="34" charset="0"/>
                <a:cs typeface="Verdana" pitchFamily="34" charset="0"/>
              </a:rPr>
              <a:t>CSF brings together higher education – BA students and their teachers, companies, </a:t>
            </a:r>
            <a:r>
              <a:rPr lang="en-US" sz="1600" dirty="0" err="1">
                <a:latin typeface="Verdana" pitchFamily="34" charset="0"/>
                <a:ea typeface="Verdana" pitchFamily="34" charset="0"/>
                <a:cs typeface="Verdana" pitchFamily="34" charset="0"/>
              </a:rPr>
              <a:t>organisations</a:t>
            </a:r>
            <a:r>
              <a:rPr lang="en-US" sz="1600" dirty="0">
                <a:latin typeface="Verdana" pitchFamily="34" charset="0"/>
                <a:ea typeface="Verdana" pitchFamily="34" charset="0"/>
                <a:cs typeface="Verdana" pitchFamily="34" charset="0"/>
              </a:rPr>
              <a:t> and research. </a:t>
            </a:r>
            <a:endParaRPr lang="en-US" sz="1600" dirty="0" smtClean="0">
              <a:latin typeface="Verdana" pitchFamily="34" charset="0"/>
              <a:ea typeface="Verdana" pitchFamily="34" charset="0"/>
              <a:cs typeface="Verdana" pitchFamily="34" charset="0"/>
            </a:endParaRPr>
          </a:p>
          <a:p>
            <a:pPr marR="0" lvl="0" algn="l" defTabSz="914400" rtl="0" fontAlgn="auto" hangingPunct="1">
              <a:lnSpc>
                <a:spcPct val="100000"/>
              </a:lnSpc>
              <a:spcBef>
                <a:spcPts val="0"/>
              </a:spcBef>
              <a:spcAft>
                <a:spcPts val="0"/>
              </a:spcAft>
              <a:buSzPct val="100000"/>
              <a:tabLst/>
              <a:defRPr sz="1800" b="0" i="0" u="none" strike="noStrike" kern="0" cap="none" spc="0" baseline="0">
                <a:solidFill>
                  <a:srgbClr val="000000"/>
                </a:solidFill>
                <a:uFillTx/>
              </a:defRPr>
            </a:pPr>
            <a:endParaRPr lang="en-GB" sz="1600" dirty="0">
              <a:latin typeface="Verdana" pitchFamily="34" charset="0"/>
              <a:ea typeface="Verdana" pitchFamily="34" charset="0"/>
              <a:cs typeface="Verdana" pitchFamily="34" charset="0"/>
            </a:endParaRPr>
          </a:p>
          <a:p>
            <a:pPr marL="285750" marR="0" lvl="0" indent="-285750" algn="l" defTabSz="914400" rtl="0" fontAlgn="auto" hangingPunct="1">
              <a:lnSpc>
                <a:spcPct val="100000"/>
              </a:lnSpc>
              <a:spcBef>
                <a:spcPts val="0"/>
              </a:spcBef>
              <a:spcAft>
                <a:spcPts val="0"/>
              </a:spcAft>
              <a:buSzPct val="100000"/>
              <a:buFont typeface="Courier New" pitchFamily="49"/>
              <a:buChar char="o"/>
              <a:tabLst/>
              <a:defRPr sz="1800" b="0" i="0" u="none" strike="noStrike" kern="0" cap="none" spc="0" baseline="0">
                <a:solidFill>
                  <a:srgbClr val="000000"/>
                </a:solidFill>
                <a:uFillTx/>
              </a:defRPr>
            </a:pPr>
            <a:r>
              <a:rPr lang="fi-FI" sz="1600" dirty="0" smtClean="0">
                <a:latin typeface="Verdana" pitchFamily="34" charset="0"/>
                <a:ea typeface="Verdana" pitchFamily="34" charset="0"/>
                <a:cs typeface="Verdana" pitchFamily="34" charset="0"/>
              </a:rPr>
              <a:t>To </a:t>
            </a:r>
            <a:r>
              <a:rPr lang="en-GB" sz="1600" dirty="0">
                <a:latin typeface="Verdana" pitchFamily="34" charset="0"/>
                <a:ea typeface="Verdana" pitchFamily="34" charset="0"/>
                <a:cs typeface="Verdana" pitchFamily="34" charset="0"/>
              </a:rPr>
              <a:t>develop </a:t>
            </a:r>
            <a:r>
              <a:rPr lang="en-GB" sz="1600" b="1" dirty="0">
                <a:latin typeface="Verdana" pitchFamily="34" charset="0"/>
                <a:ea typeface="Verdana" pitchFamily="34" charset="0"/>
                <a:cs typeface="Verdana" pitchFamily="34" charset="0"/>
              </a:rPr>
              <a:t>students’ competences </a:t>
            </a:r>
            <a:r>
              <a:rPr lang="en-GB" sz="1600" dirty="0">
                <a:latin typeface="Verdana" pitchFamily="34" charset="0"/>
                <a:ea typeface="Verdana" pitchFamily="34" charset="0"/>
                <a:cs typeface="Verdana" pitchFamily="34" charset="0"/>
              </a:rPr>
              <a:t>to evaluate and foresee changes in business environment, foster students’ creative capacities into strategic thinking and become able to adapt </a:t>
            </a:r>
            <a:r>
              <a:rPr lang="en-GB" sz="1600" dirty="0" smtClean="0">
                <a:latin typeface="Verdana" pitchFamily="34" charset="0"/>
                <a:ea typeface="Verdana" pitchFamily="34" charset="0"/>
                <a:cs typeface="Verdana" pitchFamily="34" charset="0"/>
              </a:rPr>
              <a:t>the </a:t>
            </a:r>
            <a:r>
              <a:rPr lang="en-GB" sz="1600" dirty="0">
                <a:latin typeface="Verdana" pitchFamily="34" charset="0"/>
                <a:ea typeface="Verdana" pitchFamily="34" charset="0"/>
                <a:cs typeface="Verdana" pitchFamily="34" charset="0"/>
              </a:rPr>
              <a:t>information and innovate. </a:t>
            </a:r>
            <a:endParaRPr lang="en-GB" sz="1600" dirty="0" smtClean="0">
              <a:latin typeface="Verdana" pitchFamily="34" charset="0"/>
              <a:ea typeface="Verdana" pitchFamily="34" charset="0"/>
              <a:cs typeface="Verdana" pitchFamily="34" charset="0"/>
            </a:endParaRPr>
          </a:p>
          <a:p>
            <a:pPr marR="0" lvl="0" algn="l" defTabSz="914400" rtl="0" fontAlgn="auto" hangingPunct="1">
              <a:lnSpc>
                <a:spcPct val="100000"/>
              </a:lnSpc>
              <a:spcBef>
                <a:spcPts val="0"/>
              </a:spcBef>
              <a:spcAft>
                <a:spcPts val="0"/>
              </a:spcAft>
              <a:buSzPct val="100000"/>
              <a:tabLst/>
              <a:defRPr sz="1800" b="0" i="0" u="none" strike="noStrike" kern="0" cap="none" spc="0" baseline="0">
                <a:solidFill>
                  <a:srgbClr val="000000"/>
                </a:solidFill>
                <a:uFillTx/>
              </a:defRPr>
            </a:pPr>
            <a:endParaRPr lang="en-GB" sz="1600" dirty="0">
              <a:latin typeface="Verdana" pitchFamily="34" charset="0"/>
              <a:ea typeface="Verdana" pitchFamily="34" charset="0"/>
              <a:cs typeface="Verdana" pitchFamily="34" charset="0"/>
            </a:endParaRPr>
          </a:p>
          <a:p>
            <a:pPr marL="285750" marR="0" lvl="0" indent="-285750" algn="l" defTabSz="914400" rtl="0" fontAlgn="auto" hangingPunct="1">
              <a:lnSpc>
                <a:spcPct val="100000"/>
              </a:lnSpc>
              <a:spcBef>
                <a:spcPts val="0"/>
              </a:spcBef>
              <a:spcAft>
                <a:spcPts val="0"/>
              </a:spcAft>
              <a:buSzPct val="100000"/>
              <a:buFont typeface="Courier New" pitchFamily="49"/>
              <a:buChar char="o"/>
              <a:tabLst/>
              <a:defRPr sz="1800" b="0" i="0" u="none" strike="noStrike" kern="0" cap="none" spc="0" baseline="0">
                <a:solidFill>
                  <a:srgbClr val="000000"/>
                </a:solidFill>
                <a:uFillTx/>
              </a:defRPr>
            </a:pPr>
            <a:r>
              <a:rPr lang="en-GB" sz="1600" dirty="0" smtClean="0">
                <a:latin typeface="Verdana" pitchFamily="34" charset="0"/>
                <a:ea typeface="Verdana" pitchFamily="34" charset="0"/>
                <a:cs typeface="Verdana" pitchFamily="34" charset="0"/>
              </a:rPr>
              <a:t>To </a:t>
            </a:r>
            <a:r>
              <a:rPr lang="en-GB" sz="1600" dirty="0">
                <a:latin typeface="Verdana" pitchFamily="34" charset="0"/>
                <a:ea typeface="Verdana" pitchFamily="34" charset="0"/>
                <a:cs typeface="Verdana" pitchFamily="34" charset="0"/>
              </a:rPr>
              <a:t>provide students with up-to-date applied research and entrepreneurial </a:t>
            </a:r>
            <a:r>
              <a:rPr lang="en-GB" sz="1600" dirty="0" smtClean="0">
                <a:latin typeface="Verdana" pitchFamily="34" charset="0"/>
                <a:ea typeface="Verdana" pitchFamily="34" charset="0"/>
                <a:cs typeface="Verdana" pitchFamily="34" charset="0"/>
              </a:rPr>
              <a:t>information</a:t>
            </a:r>
          </a:p>
          <a:p>
            <a:pPr marR="0" lvl="0" algn="l" defTabSz="914400" rtl="0" fontAlgn="auto" hangingPunct="1">
              <a:lnSpc>
                <a:spcPct val="100000"/>
              </a:lnSpc>
              <a:spcBef>
                <a:spcPts val="0"/>
              </a:spcBef>
              <a:spcAft>
                <a:spcPts val="0"/>
              </a:spcAft>
              <a:buSzPct val="100000"/>
              <a:tabLst/>
              <a:defRPr sz="1800" b="0" i="0" u="none" strike="noStrike" kern="0" cap="none" spc="0" baseline="0">
                <a:solidFill>
                  <a:srgbClr val="000000"/>
                </a:solidFill>
                <a:uFillTx/>
              </a:defRPr>
            </a:pPr>
            <a:endParaRPr lang="en-GB" sz="1600" dirty="0">
              <a:latin typeface="Verdana" pitchFamily="34" charset="0"/>
              <a:ea typeface="Verdana" pitchFamily="34" charset="0"/>
              <a:cs typeface="Verdana" pitchFamily="34" charset="0"/>
            </a:endParaRPr>
          </a:p>
          <a:p>
            <a:pPr marL="285750" marR="0" lvl="0" indent="-285750" algn="l" defTabSz="914400" rtl="0" fontAlgn="auto" hangingPunct="1">
              <a:lnSpc>
                <a:spcPct val="100000"/>
              </a:lnSpc>
              <a:spcBef>
                <a:spcPts val="0"/>
              </a:spcBef>
              <a:spcAft>
                <a:spcPts val="0"/>
              </a:spcAft>
              <a:buSzPct val="100000"/>
              <a:buFont typeface="Courier New" pitchFamily="49"/>
              <a:buChar char="o"/>
              <a:tabLst/>
              <a:defRPr sz="1800" b="0" i="0" u="none" strike="noStrike" kern="0" cap="none" spc="0" baseline="0">
                <a:solidFill>
                  <a:srgbClr val="000000"/>
                </a:solidFill>
                <a:uFillTx/>
              </a:defRPr>
            </a:pPr>
            <a:r>
              <a:rPr lang="fi-FI" sz="1600" dirty="0" err="1" smtClean="0">
                <a:latin typeface="Verdana" pitchFamily="34" charset="0"/>
                <a:ea typeface="Verdana" pitchFamily="34" charset="0"/>
                <a:cs typeface="Verdana" pitchFamily="34" charset="0"/>
              </a:rPr>
              <a:t>From</a:t>
            </a:r>
            <a:r>
              <a:rPr lang="fi-FI" sz="1600" dirty="0" smtClean="0">
                <a:latin typeface="Verdana" pitchFamily="34" charset="0"/>
                <a:ea typeface="Verdana" pitchFamily="34" charset="0"/>
                <a:cs typeface="Verdana" pitchFamily="34" charset="0"/>
              </a:rPr>
              <a:t> </a:t>
            </a:r>
            <a:r>
              <a:rPr lang="fi-FI" sz="1600" dirty="0" err="1" smtClean="0">
                <a:latin typeface="Verdana" pitchFamily="34" charset="0"/>
                <a:ea typeface="Verdana" pitchFamily="34" charset="0"/>
                <a:cs typeface="Verdana" pitchFamily="34" charset="0"/>
              </a:rPr>
              <a:t>analytic</a:t>
            </a:r>
            <a:r>
              <a:rPr lang="fi-FI" sz="1600" dirty="0" smtClean="0">
                <a:latin typeface="Verdana" pitchFamily="34" charset="0"/>
                <a:ea typeface="Verdana" pitchFamily="34" charset="0"/>
                <a:cs typeface="Verdana" pitchFamily="34" charset="0"/>
              </a:rPr>
              <a:t> </a:t>
            </a:r>
            <a:r>
              <a:rPr lang="fi-FI" sz="1600" dirty="0" err="1">
                <a:latin typeface="Verdana" pitchFamily="34" charset="0"/>
                <a:ea typeface="Verdana" pitchFamily="34" charset="0"/>
                <a:cs typeface="Verdana" pitchFamily="34" charset="0"/>
              </a:rPr>
              <a:t>towards</a:t>
            </a:r>
            <a:r>
              <a:rPr lang="fi-FI" sz="1600" dirty="0">
                <a:latin typeface="Verdana" pitchFamily="34" charset="0"/>
                <a:ea typeface="Verdana" pitchFamily="34" charset="0"/>
                <a:cs typeface="Verdana" pitchFamily="34" charset="0"/>
              </a:rPr>
              <a:t> </a:t>
            </a:r>
            <a:r>
              <a:rPr lang="fi-FI" sz="1600" dirty="0" err="1">
                <a:latin typeface="Verdana" pitchFamily="34" charset="0"/>
                <a:ea typeface="Verdana" pitchFamily="34" charset="0"/>
                <a:cs typeface="Verdana" pitchFamily="34" charset="0"/>
              </a:rPr>
              <a:t>creative</a:t>
            </a:r>
            <a:r>
              <a:rPr lang="fi-FI" sz="1600" dirty="0">
                <a:latin typeface="Verdana" pitchFamily="34" charset="0"/>
                <a:ea typeface="Verdana" pitchFamily="34" charset="0"/>
                <a:cs typeface="Verdana" pitchFamily="34" charset="0"/>
              </a:rPr>
              <a:t> </a:t>
            </a:r>
            <a:r>
              <a:rPr lang="fi-FI" sz="1600" dirty="0" err="1" smtClean="0">
                <a:latin typeface="Verdana" pitchFamily="34" charset="0"/>
                <a:ea typeface="Verdana" pitchFamily="34" charset="0"/>
                <a:cs typeface="Verdana" pitchFamily="34" charset="0"/>
              </a:rPr>
              <a:t>thinking</a:t>
            </a:r>
            <a:endParaRPr lang="fi-FI" sz="1600" dirty="0" smtClean="0">
              <a:latin typeface="Verdana" pitchFamily="34" charset="0"/>
              <a:ea typeface="Verdana" pitchFamily="34" charset="0"/>
              <a:cs typeface="Verdana" pitchFamily="34" charset="0"/>
            </a:endParaRPr>
          </a:p>
          <a:p>
            <a:pPr marL="285750" marR="0" lvl="0" indent="-285750" algn="l" defTabSz="914400" rtl="0" fontAlgn="auto" hangingPunct="1">
              <a:lnSpc>
                <a:spcPct val="100000"/>
              </a:lnSpc>
              <a:spcBef>
                <a:spcPts val="0"/>
              </a:spcBef>
              <a:spcAft>
                <a:spcPts val="0"/>
              </a:spcAft>
              <a:buSzPct val="100000"/>
              <a:buFont typeface="Courier New" pitchFamily="49"/>
              <a:buChar char="o"/>
              <a:tabLst/>
              <a:defRPr sz="1800" b="0" i="0" u="none" strike="noStrike" kern="0" cap="none" spc="0" baseline="0">
                <a:solidFill>
                  <a:srgbClr val="000000"/>
                </a:solidFill>
                <a:uFillTx/>
              </a:defRPr>
            </a:pPr>
            <a:endParaRPr lang="fi-FI" sz="1600" dirty="0" smtClean="0">
              <a:latin typeface="Verdana" pitchFamily="34" charset="0"/>
              <a:ea typeface="Verdana" pitchFamily="34" charset="0"/>
              <a:cs typeface="Verdana" pitchFamily="34" charset="0"/>
            </a:endParaRPr>
          </a:p>
          <a:p>
            <a:pPr marL="285750" marR="0" lvl="0" indent="-285750" algn="l" defTabSz="914400" rtl="0" fontAlgn="auto" hangingPunct="1">
              <a:lnSpc>
                <a:spcPct val="100000"/>
              </a:lnSpc>
              <a:spcBef>
                <a:spcPts val="0"/>
              </a:spcBef>
              <a:spcAft>
                <a:spcPts val="0"/>
              </a:spcAft>
              <a:buSzPct val="100000"/>
              <a:buFont typeface="Courier New" pitchFamily="49"/>
              <a:buChar char="o"/>
              <a:tabLst/>
              <a:defRPr sz="1800" b="0" i="0" u="none" strike="noStrike" kern="0" cap="none" spc="0" baseline="0">
                <a:solidFill>
                  <a:srgbClr val="000000"/>
                </a:solidFill>
                <a:uFillTx/>
              </a:defRPr>
            </a:pPr>
            <a:r>
              <a:rPr lang="fi-FI" sz="1600" dirty="0" err="1" smtClean="0">
                <a:latin typeface="Verdana" pitchFamily="34" charset="0"/>
                <a:ea typeface="Verdana" pitchFamily="34" charset="0"/>
                <a:cs typeface="Verdana" pitchFamily="34" charset="0"/>
              </a:rPr>
              <a:t>Tertiary</a:t>
            </a:r>
            <a:r>
              <a:rPr lang="fi-FI" sz="1600" dirty="0" smtClean="0">
                <a:latin typeface="Verdana" pitchFamily="34" charset="0"/>
                <a:ea typeface="Verdana" pitchFamily="34" charset="0"/>
                <a:cs typeface="Verdana" pitchFamily="34" charset="0"/>
              </a:rPr>
              <a:t> </a:t>
            </a:r>
            <a:r>
              <a:rPr lang="fi-FI" sz="1600" dirty="0" err="1" smtClean="0">
                <a:latin typeface="Verdana" pitchFamily="34" charset="0"/>
                <a:ea typeface="Verdana" pitchFamily="34" charset="0"/>
                <a:cs typeface="Verdana" pitchFamily="34" charset="0"/>
              </a:rPr>
              <a:t>education</a:t>
            </a:r>
            <a:endParaRPr lang="fi-FI" sz="1600" dirty="0">
              <a:latin typeface="Verdana" pitchFamily="34" charset="0"/>
              <a:ea typeface="Verdana" pitchFamily="34" charset="0"/>
              <a:cs typeface="Verdana" pitchFamily="34" charset="0"/>
            </a:endParaRPr>
          </a:p>
          <a:p>
            <a:pPr lvl="1">
              <a:buClr>
                <a:srgbClr val="00B0F0"/>
              </a:buClr>
              <a:buSzPct val="100000"/>
              <a:defRPr sz="1800" b="0" i="0" u="none" strike="noStrike" kern="0" cap="none" spc="0" baseline="0">
                <a:solidFill>
                  <a:srgbClr val="000000"/>
                </a:solidFill>
                <a:uFillTx/>
              </a:defRPr>
            </a:pPr>
            <a:endParaRPr lang="fi-FI" sz="1600" dirty="0">
              <a:latin typeface="Verdana" pitchFamily="34" charset="0"/>
              <a:ea typeface="Verdana" pitchFamily="34" charset="0"/>
              <a:cs typeface="Verdana" pitchFamily="34" charset="0"/>
            </a:endParaRPr>
          </a:p>
          <a:p>
            <a:pPr marL="285750" indent="-285750">
              <a:buSzPct val="100000"/>
              <a:buFont typeface="Courier New" pitchFamily="49"/>
              <a:buChar char="o"/>
              <a:defRPr sz="1800" b="0" i="0" u="none" strike="noStrike" kern="0" cap="none" spc="0" baseline="0">
                <a:solidFill>
                  <a:srgbClr val="000000"/>
                </a:solidFill>
                <a:uFillTx/>
              </a:defRPr>
            </a:pPr>
            <a:r>
              <a:rPr lang="fi-FI" sz="1600" dirty="0">
                <a:latin typeface="Verdana" pitchFamily="34" charset="0"/>
                <a:ea typeface="Verdana" pitchFamily="34" charset="0"/>
                <a:cs typeface="Verdana" pitchFamily="34" charset="0"/>
              </a:rPr>
              <a:t>Language: </a:t>
            </a:r>
            <a:r>
              <a:rPr lang="fi-FI" sz="1600" dirty="0" err="1">
                <a:latin typeface="Verdana" pitchFamily="34" charset="0"/>
                <a:ea typeface="Verdana" pitchFamily="34" charset="0"/>
                <a:cs typeface="Verdana" pitchFamily="34" charset="0"/>
              </a:rPr>
              <a:t>English</a:t>
            </a:r>
            <a:r>
              <a:rPr lang="fi-FI" sz="1600" dirty="0">
                <a:latin typeface="Verdana" pitchFamily="34" charset="0"/>
                <a:ea typeface="Verdana" pitchFamily="34" charset="0"/>
                <a:cs typeface="Verdana" pitchFamily="34" charset="0"/>
              </a:rPr>
              <a:t>, </a:t>
            </a:r>
            <a:r>
              <a:rPr lang="fi-FI" sz="1600" dirty="0" smtClean="0">
                <a:latin typeface="Verdana" pitchFamily="34" charset="0"/>
                <a:ea typeface="Verdana" pitchFamily="34" charset="0"/>
                <a:cs typeface="Verdana" pitchFamily="34" charset="0"/>
              </a:rPr>
              <a:t>Spanish</a:t>
            </a:r>
            <a:endParaRPr lang="en-GB" sz="1600" dirty="0">
              <a:latin typeface="Verdana" pitchFamily="34" charset="0"/>
              <a:ea typeface="Verdana" pitchFamily="34" charset="0"/>
              <a:cs typeface="Verdana" pitchFamily="34" charset="0"/>
            </a:endParaRPr>
          </a:p>
        </p:txBody>
      </p:sp>
      <p:grpSp>
        <p:nvGrpSpPr>
          <p:cNvPr id="8" name="Group 7"/>
          <p:cNvGrpSpPr/>
          <p:nvPr/>
        </p:nvGrpSpPr>
        <p:grpSpPr>
          <a:xfrm>
            <a:off x="7092280" y="6309323"/>
            <a:ext cx="1943915" cy="457980"/>
            <a:chOff x="7092280" y="6309323"/>
            <a:chExt cx="1943915" cy="457980"/>
          </a:xfrm>
        </p:grpSpPr>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64209" y="6309323"/>
              <a:ext cx="771986" cy="389416"/>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2280" y="6309323"/>
              <a:ext cx="1092906" cy="457980"/>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Slide15">
    <p:spTree>
      <p:nvGrpSpPr>
        <p:cNvPr id="1" name=""/>
        <p:cNvGrpSpPr/>
        <p:nvPr/>
      </p:nvGrpSpPr>
      <p:grpSpPr>
        <a:xfrm>
          <a:off x="0" y="0"/>
          <a:ext cx="0" cy="0"/>
          <a:chOff x="0" y="0"/>
          <a:chExt cx="0" cy="0"/>
        </a:xfrm>
      </p:grpSpPr>
      <p:grpSp>
        <p:nvGrpSpPr>
          <p:cNvPr id="8" name="Group 3"/>
          <p:cNvGrpSpPr/>
          <p:nvPr/>
        </p:nvGrpSpPr>
        <p:grpSpPr>
          <a:xfrm>
            <a:off x="-11832" y="0"/>
            <a:ext cx="9107442" cy="6983655"/>
            <a:chOff x="-11832" y="0"/>
            <a:chExt cx="9107442" cy="6983655"/>
          </a:xfrm>
        </p:grpSpPr>
        <p:pic>
          <p:nvPicPr>
            <p:cNvPr id="9" name="Picture 1"/>
            <p:cNvPicPr>
              <a:picLocks noChangeAspect="1"/>
            </p:cNvPicPr>
            <p:nvPr/>
          </p:nvPicPr>
          <p:blipFill>
            <a:blip r:embed="rId3"/>
            <a:stretch>
              <a:fillRect/>
            </a:stretch>
          </p:blipFill>
          <p:spPr>
            <a:xfrm>
              <a:off x="-11832" y="0"/>
              <a:ext cx="9107442" cy="4291590"/>
            </a:xfrm>
            <a:prstGeom prst="rect">
              <a:avLst/>
            </a:prstGeom>
            <a:noFill/>
            <a:ln>
              <a:noFill/>
            </a:ln>
          </p:spPr>
        </p:pic>
        <p:pic>
          <p:nvPicPr>
            <p:cNvPr id="10" name="Picture 5"/>
            <p:cNvPicPr>
              <a:picLocks noChangeAspect="1"/>
            </p:cNvPicPr>
            <p:nvPr/>
          </p:nvPicPr>
          <p:blipFill>
            <a:blip r:embed="rId3"/>
            <a:srcRect l="78605" t="28758"/>
            <a:stretch>
              <a:fillRect/>
            </a:stretch>
          </p:blipFill>
          <p:spPr>
            <a:xfrm rot="15811848">
              <a:off x="548154" y="4480705"/>
              <a:ext cx="1948485" cy="3057415"/>
            </a:xfrm>
            <a:prstGeom prst="rect">
              <a:avLst/>
            </a:prstGeom>
            <a:noFill/>
            <a:ln>
              <a:noFill/>
            </a:ln>
          </p:spPr>
        </p:pic>
      </p:grpSp>
      <p:sp>
        <p:nvSpPr>
          <p:cNvPr id="6" name="TextBox 4"/>
          <p:cNvSpPr txBox="1"/>
          <p:nvPr/>
        </p:nvSpPr>
        <p:spPr>
          <a:xfrm>
            <a:off x="467541" y="1239140"/>
            <a:ext cx="5688628" cy="830997"/>
          </a:xfrm>
          <a:prstGeom prst="rect">
            <a:avLst/>
          </a:prstGeom>
          <a:noFill/>
          <a:ln>
            <a:noFill/>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r>
              <a:rPr lang="fi-FI" sz="2400" b="1" dirty="0" smtClean="0">
                <a:latin typeface="Verdana" pitchFamily="34" charset="0"/>
              </a:rPr>
              <a:t>…</a:t>
            </a:r>
            <a:r>
              <a:rPr lang="fi-FI" sz="2400" b="1" dirty="0" err="1">
                <a:latin typeface="Verdana" pitchFamily="34" charset="0"/>
              </a:rPr>
              <a:t>thus</a:t>
            </a:r>
            <a:r>
              <a:rPr lang="fi-FI" sz="2400" b="1" dirty="0">
                <a:latin typeface="Verdana" pitchFamily="34" charset="0"/>
              </a:rPr>
              <a:t> </a:t>
            </a:r>
            <a:r>
              <a:rPr lang="fi-FI" sz="2400" b="1" dirty="0" err="1">
                <a:latin typeface="Verdana" pitchFamily="34" charset="0"/>
              </a:rPr>
              <a:t>it</a:t>
            </a:r>
            <a:r>
              <a:rPr lang="fi-FI" sz="2400" b="1" dirty="0">
                <a:latin typeface="Verdana" pitchFamily="34" charset="0"/>
              </a:rPr>
              <a:t> </a:t>
            </a:r>
            <a:r>
              <a:rPr lang="fi-FI" sz="2400" b="1" dirty="0" err="1">
                <a:latin typeface="Verdana" pitchFamily="34" charset="0"/>
              </a:rPr>
              <a:t>also</a:t>
            </a:r>
            <a:r>
              <a:rPr lang="fi-FI" sz="2400" b="1" dirty="0">
                <a:latin typeface="Verdana" pitchFamily="34" charset="0"/>
              </a:rPr>
              <a:t> </a:t>
            </a:r>
            <a:r>
              <a:rPr lang="fi-FI" sz="2400" b="1" dirty="0" err="1">
                <a:latin typeface="Verdana" pitchFamily="34" charset="0"/>
              </a:rPr>
              <a:t>aims</a:t>
            </a:r>
            <a:r>
              <a:rPr lang="fi-FI" sz="2400" b="1" dirty="0">
                <a:latin typeface="Verdana" pitchFamily="34" charset="0"/>
              </a:rPr>
              <a:t> to</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i-FI" sz="2400" b="1" i="0" u="none" strike="noStrike" kern="1200" cap="none" spc="0" baseline="0" dirty="0">
              <a:solidFill>
                <a:srgbClr val="000000"/>
              </a:solidFill>
              <a:uFillTx/>
              <a:latin typeface="Verdana" pitchFamily="34"/>
              <a:ea typeface="Verdana" pitchFamily="34"/>
              <a:cs typeface="Verdana" pitchFamily="34"/>
            </a:endParaRPr>
          </a:p>
        </p:txBody>
      </p:sp>
      <p:sp>
        <p:nvSpPr>
          <p:cNvPr id="7" name="TextBox 8"/>
          <p:cNvSpPr txBox="1"/>
          <p:nvPr/>
        </p:nvSpPr>
        <p:spPr>
          <a:xfrm>
            <a:off x="-108523" y="2132856"/>
            <a:ext cx="7272811" cy="2800767"/>
          </a:xfrm>
          <a:prstGeom prst="rect">
            <a:avLst/>
          </a:prstGeom>
          <a:noFill/>
          <a:ln>
            <a:noFill/>
          </a:ln>
        </p:spPr>
        <p:txBody>
          <a:bodyPr vert="horz" wrap="square" lIns="91440" tIns="45720" rIns="91440" bIns="45720" anchor="t" anchorCtr="0" compatLnSpc="1">
            <a:spAutoFit/>
          </a:bodyPr>
          <a:lstStyle/>
          <a:p>
            <a:pPr marL="1200150" lvl="2" indent="-285750">
              <a:buSzPts val="1600"/>
              <a:buBlip>
                <a:blip r:embed="rId4"/>
              </a:buBlip>
              <a:defRPr sz="1800" b="0" i="0" u="none" strike="noStrike" kern="0" cap="none" spc="0" baseline="0">
                <a:solidFill>
                  <a:srgbClr val="000000"/>
                </a:solidFill>
                <a:uFillTx/>
              </a:defRPr>
            </a:pPr>
            <a:r>
              <a:rPr lang="en-US" sz="1600" dirty="0" smtClean="0">
                <a:solidFill>
                  <a:srgbClr val="FD0398"/>
                </a:solidFill>
                <a:latin typeface="Verdana" pitchFamily="34" charset="0"/>
                <a:ea typeface="Verdana" pitchFamily="34" charset="0"/>
                <a:cs typeface="Verdana" pitchFamily="34" charset="0"/>
              </a:rPr>
              <a:t>Develop </a:t>
            </a:r>
            <a:r>
              <a:rPr lang="en-US" sz="1600" dirty="0">
                <a:solidFill>
                  <a:srgbClr val="FD0398"/>
                </a:solidFill>
                <a:latin typeface="Verdana" pitchFamily="34" charset="0"/>
                <a:ea typeface="Verdana" pitchFamily="34" charset="0"/>
                <a:cs typeface="Verdana" pitchFamily="34" charset="0"/>
              </a:rPr>
              <a:t>a model how to combine research with </a:t>
            </a:r>
            <a:endParaRPr lang="en-US" sz="1600" dirty="0" smtClean="0">
              <a:solidFill>
                <a:srgbClr val="FD0398"/>
              </a:solidFill>
              <a:latin typeface="Verdana" pitchFamily="34" charset="0"/>
              <a:ea typeface="Verdana" pitchFamily="34" charset="0"/>
              <a:cs typeface="Verdana" pitchFamily="34" charset="0"/>
            </a:endParaRPr>
          </a:p>
          <a:p>
            <a:pPr lvl="2">
              <a:buSzPts val="1600"/>
              <a:defRPr sz="1800" b="0" i="0" u="none" strike="noStrike" kern="0" cap="none" spc="0" baseline="0">
                <a:solidFill>
                  <a:srgbClr val="000000"/>
                </a:solidFill>
                <a:uFillTx/>
              </a:defRPr>
            </a:pPr>
            <a:r>
              <a:rPr lang="en-US" sz="1600" dirty="0" smtClean="0">
                <a:solidFill>
                  <a:srgbClr val="FD0398"/>
                </a:solidFill>
                <a:latin typeface="Verdana" pitchFamily="34" charset="0"/>
                <a:ea typeface="Verdana" pitchFamily="34" charset="0"/>
                <a:cs typeface="Verdana" pitchFamily="34" charset="0"/>
              </a:rPr>
              <a:t>	education </a:t>
            </a:r>
            <a:r>
              <a:rPr lang="en-GB" sz="1600" dirty="0">
                <a:solidFill>
                  <a:srgbClr val="FD0398"/>
                </a:solidFill>
                <a:latin typeface="Verdana" pitchFamily="34" charset="0"/>
                <a:ea typeface="Verdana" pitchFamily="34" charset="0"/>
                <a:cs typeface="Verdana" pitchFamily="34" charset="0"/>
              </a:rPr>
              <a:t>to develop new, innovative ideas. </a:t>
            </a:r>
            <a:endParaRPr lang="en-GB" sz="1600" dirty="0" smtClean="0">
              <a:solidFill>
                <a:srgbClr val="FD0398"/>
              </a:solidFill>
              <a:latin typeface="Verdana" pitchFamily="34" charset="0"/>
              <a:ea typeface="Verdana" pitchFamily="34" charset="0"/>
              <a:cs typeface="Verdana" pitchFamily="34" charset="0"/>
            </a:endParaRPr>
          </a:p>
          <a:p>
            <a:pPr lvl="2">
              <a:buSzPts val="1600"/>
              <a:defRPr sz="1800" b="0" i="0" u="none" strike="noStrike" kern="0" cap="none" spc="0" baseline="0">
                <a:solidFill>
                  <a:srgbClr val="000000"/>
                </a:solidFill>
                <a:uFillTx/>
              </a:defRPr>
            </a:pPr>
            <a:endParaRPr lang="en-GB" sz="1600" dirty="0">
              <a:solidFill>
                <a:srgbClr val="FD0398"/>
              </a:solidFill>
              <a:latin typeface="Verdana" pitchFamily="34" charset="0"/>
              <a:ea typeface="Verdana" pitchFamily="34" charset="0"/>
              <a:cs typeface="Verdana" pitchFamily="34" charset="0"/>
            </a:endParaRPr>
          </a:p>
          <a:p>
            <a:pPr marL="1200150" lvl="2" indent="-285750">
              <a:buSzPts val="1600"/>
              <a:buBlip>
                <a:blip r:embed="rId4"/>
              </a:buBlip>
              <a:defRPr sz="1800" b="0" i="0" u="none" strike="noStrike" kern="0" cap="none" spc="0" baseline="0">
                <a:solidFill>
                  <a:srgbClr val="000000"/>
                </a:solidFill>
                <a:uFillTx/>
              </a:defRPr>
            </a:pPr>
            <a:r>
              <a:rPr lang="en-US" sz="1600" dirty="0" smtClean="0">
                <a:solidFill>
                  <a:srgbClr val="FD0398"/>
                </a:solidFill>
                <a:latin typeface="Verdana" pitchFamily="34" charset="0"/>
                <a:ea typeface="Verdana" pitchFamily="34" charset="0"/>
                <a:cs typeface="Verdana" pitchFamily="34" charset="0"/>
              </a:rPr>
              <a:t>Provide </a:t>
            </a:r>
            <a:r>
              <a:rPr lang="en-US" sz="1600" dirty="0">
                <a:solidFill>
                  <a:srgbClr val="FD0398"/>
                </a:solidFill>
                <a:latin typeface="Verdana" pitchFamily="34" charset="0"/>
                <a:ea typeface="Verdana" pitchFamily="34" charset="0"/>
                <a:cs typeface="Verdana" pitchFamily="34" charset="0"/>
              </a:rPr>
              <a:t>a plan how to integrate the project results </a:t>
            </a:r>
            <a:r>
              <a:rPr lang="en-US" sz="1600" dirty="0" smtClean="0">
                <a:solidFill>
                  <a:srgbClr val="FD0398"/>
                </a:solidFill>
                <a:latin typeface="Verdana" pitchFamily="34" charset="0"/>
                <a:ea typeface="Verdana" pitchFamily="34" charset="0"/>
                <a:cs typeface="Verdana" pitchFamily="34" charset="0"/>
              </a:rPr>
              <a:t>	with </a:t>
            </a:r>
            <a:r>
              <a:rPr lang="en-US" sz="1600" dirty="0">
                <a:solidFill>
                  <a:srgbClr val="FD0398"/>
                </a:solidFill>
                <a:latin typeface="Verdana" pitchFamily="34" charset="0"/>
                <a:ea typeface="Verdana" pitchFamily="34" charset="0"/>
                <a:cs typeface="Verdana" pitchFamily="34" charset="0"/>
              </a:rPr>
              <a:t>the world of </a:t>
            </a:r>
            <a:r>
              <a:rPr lang="en-US" sz="1600" dirty="0" smtClean="0">
                <a:solidFill>
                  <a:srgbClr val="FD0398"/>
                </a:solidFill>
                <a:latin typeface="Verdana" pitchFamily="34" charset="0"/>
                <a:ea typeface="Verdana" pitchFamily="34" charset="0"/>
                <a:cs typeface="Verdana" pitchFamily="34" charset="0"/>
              </a:rPr>
              <a:t>enterprises</a:t>
            </a:r>
          </a:p>
          <a:p>
            <a:pPr lvl="2">
              <a:buSzPts val="1600"/>
              <a:defRPr sz="1800" b="0" i="0" u="none" strike="noStrike" kern="0" cap="none" spc="0" baseline="0">
                <a:solidFill>
                  <a:srgbClr val="000000"/>
                </a:solidFill>
                <a:uFillTx/>
              </a:defRPr>
            </a:pPr>
            <a:endParaRPr lang="en-GB" sz="1600" dirty="0" smtClean="0">
              <a:solidFill>
                <a:srgbClr val="FD0398"/>
              </a:solidFill>
              <a:latin typeface="Verdana" pitchFamily="34" charset="0"/>
              <a:ea typeface="Verdana" pitchFamily="34" charset="0"/>
              <a:cs typeface="Verdana" pitchFamily="34" charset="0"/>
            </a:endParaRPr>
          </a:p>
          <a:p>
            <a:pPr marL="1200150" lvl="2" indent="-285750">
              <a:buSzPts val="1600"/>
              <a:buBlip>
                <a:blip r:embed="rId4"/>
              </a:buBlip>
              <a:defRPr sz="1800" b="0" i="0" u="none" strike="noStrike" kern="0" cap="none" spc="0" baseline="0">
                <a:solidFill>
                  <a:srgbClr val="000000"/>
                </a:solidFill>
                <a:uFillTx/>
              </a:defRPr>
            </a:pPr>
            <a:r>
              <a:rPr lang="fi-FI" sz="1600" dirty="0" smtClean="0">
                <a:solidFill>
                  <a:srgbClr val="FD0398"/>
                </a:solidFill>
                <a:latin typeface="Verdana" pitchFamily="34" charset="0"/>
                <a:ea typeface="Verdana" pitchFamily="34" charset="0"/>
                <a:cs typeface="Verdana" pitchFamily="34" charset="0"/>
              </a:rPr>
              <a:t>T</a:t>
            </a:r>
            <a:r>
              <a:rPr lang="en-US" sz="1600" dirty="0">
                <a:solidFill>
                  <a:srgbClr val="FD0398"/>
                </a:solidFill>
                <a:latin typeface="Verdana" pitchFamily="34" charset="0"/>
                <a:ea typeface="Verdana" pitchFamily="34" charset="0"/>
                <a:cs typeface="Verdana" pitchFamily="34" charset="0"/>
              </a:rPr>
              <a:t>o contribute to integration of creativity into </a:t>
            </a:r>
            <a:r>
              <a:rPr lang="en-US" sz="1600" dirty="0" smtClean="0">
                <a:solidFill>
                  <a:srgbClr val="FD0398"/>
                </a:solidFill>
                <a:latin typeface="Verdana" pitchFamily="34" charset="0"/>
                <a:ea typeface="Verdana" pitchFamily="34" charset="0"/>
                <a:cs typeface="Verdana" pitchFamily="34" charset="0"/>
              </a:rPr>
              <a:t>	</a:t>
            </a:r>
            <a:r>
              <a:rPr lang="en-GB" sz="1600" dirty="0" smtClean="0">
                <a:solidFill>
                  <a:srgbClr val="FD0398"/>
                </a:solidFill>
                <a:latin typeface="Verdana" pitchFamily="34" charset="0"/>
                <a:ea typeface="Verdana" pitchFamily="34" charset="0"/>
                <a:cs typeface="Verdana" pitchFamily="34" charset="0"/>
              </a:rPr>
              <a:t>European </a:t>
            </a:r>
            <a:r>
              <a:rPr lang="en-GB" sz="1600" dirty="0">
                <a:solidFill>
                  <a:srgbClr val="FD0398"/>
                </a:solidFill>
                <a:latin typeface="Verdana" pitchFamily="34" charset="0"/>
                <a:ea typeface="Verdana" pitchFamily="34" charset="0"/>
                <a:cs typeface="Verdana" pitchFamily="34" charset="0"/>
              </a:rPr>
              <a:t>curricula</a:t>
            </a:r>
            <a:endParaRPr lang="fi-FI" sz="1600" dirty="0">
              <a:solidFill>
                <a:srgbClr val="FD0398"/>
              </a:solidFill>
              <a:latin typeface="Verdana" pitchFamily="34" charset="0"/>
              <a:ea typeface="Verdana" pitchFamily="34" charset="0"/>
              <a:cs typeface="Verdana" pitchFamily="34" charset="0"/>
            </a:endParaRPr>
          </a:p>
          <a:p>
            <a:pPr marL="1200150" lvl="2" indent="-285750">
              <a:buSzPts val="1600"/>
              <a:buBlip>
                <a:blip r:embed="rId4"/>
              </a:buBlip>
              <a:defRPr sz="1800" b="0" i="0" u="none" strike="noStrike" kern="0" cap="none" spc="0" baseline="0">
                <a:solidFill>
                  <a:srgbClr val="000000"/>
                </a:solidFill>
                <a:uFillTx/>
              </a:defRPr>
            </a:pPr>
            <a:endParaRPr lang="en-GB" sz="1600" dirty="0">
              <a:latin typeface="Verdana" pitchFamily="34" charset="0"/>
              <a:ea typeface="Verdana" pitchFamily="34" charset="0"/>
              <a:cs typeface="Verdana" pitchFamily="34" charset="0"/>
            </a:endParaRPr>
          </a:p>
          <a:p>
            <a:pPr marL="742950" marR="0" lvl="1" indent="-285750" algn="l" defTabSz="914400" rtl="0" fontAlgn="auto" hangingPunct="1">
              <a:lnSpc>
                <a:spcPct val="100000"/>
              </a:lnSpc>
              <a:spcBef>
                <a:spcPts val="0"/>
              </a:spcBef>
              <a:spcAft>
                <a:spcPts val="0"/>
              </a:spcAft>
              <a:buClr>
                <a:srgbClr val="00B0F0"/>
              </a:buClr>
              <a:buSzPct val="100000"/>
              <a:buFont typeface="Arial" pitchFamily="34"/>
              <a:buChar char="•"/>
              <a:tabLst/>
              <a:defRPr sz="1800" b="0" i="0" u="none" strike="noStrike" kern="0" cap="none" spc="0" baseline="0">
                <a:solidFill>
                  <a:srgbClr val="000000"/>
                </a:solidFill>
                <a:uFillTx/>
              </a:defRPr>
            </a:pPr>
            <a:endParaRPr lang="en-US" sz="1600" b="0" i="0" u="none" strike="noStrike" kern="1200" cap="none" spc="0" baseline="0" dirty="0">
              <a:solidFill>
                <a:srgbClr val="00B0F0"/>
              </a:solidFill>
              <a:uFillTx/>
              <a:latin typeface="Verdana" pitchFamily="34"/>
              <a:ea typeface="Verdana" pitchFamily="34"/>
              <a:cs typeface="Verdana" pitchFamily="34"/>
            </a:endParaRPr>
          </a:p>
          <a:p>
            <a:pPr marL="742950" marR="0" lvl="1" indent="-285750" algn="l" defTabSz="914400" rtl="0" fontAlgn="auto" hangingPunct="1">
              <a:lnSpc>
                <a:spcPct val="100000"/>
              </a:lnSpc>
              <a:spcBef>
                <a:spcPts val="0"/>
              </a:spcBef>
              <a:spcAft>
                <a:spcPts val="0"/>
              </a:spcAft>
              <a:buClr>
                <a:srgbClr val="00B0F0"/>
              </a:buClr>
              <a:buSzPct val="100000"/>
              <a:buFont typeface="Arial" pitchFamily="34"/>
              <a:buChar char="•"/>
              <a:tabLst/>
              <a:defRPr sz="1800" b="0" i="0" u="none" strike="noStrike" kern="0" cap="none" spc="0" baseline="0">
                <a:solidFill>
                  <a:srgbClr val="000000"/>
                </a:solidFill>
                <a:uFillTx/>
              </a:defRPr>
            </a:pPr>
            <a:endParaRPr lang="en-US" sz="1600" b="0" i="0" u="none" strike="noStrike" kern="1200" cap="none" spc="0" baseline="0" dirty="0">
              <a:solidFill>
                <a:srgbClr val="000000"/>
              </a:solidFill>
              <a:uFillTx/>
              <a:latin typeface="Verdana" pitchFamily="34"/>
              <a:ea typeface="Verdana" pitchFamily="34"/>
              <a:cs typeface="Verdana" pitchFamily="34"/>
            </a:endParaRPr>
          </a:p>
        </p:txBody>
      </p:sp>
      <p:grpSp>
        <p:nvGrpSpPr>
          <p:cNvPr id="11" name="Group 10"/>
          <p:cNvGrpSpPr/>
          <p:nvPr/>
        </p:nvGrpSpPr>
        <p:grpSpPr>
          <a:xfrm>
            <a:off x="7092280" y="6309323"/>
            <a:ext cx="1943915" cy="457980"/>
            <a:chOff x="7092280" y="6309323"/>
            <a:chExt cx="1943915" cy="457980"/>
          </a:xfrm>
        </p:grpSpPr>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64209" y="6309323"/>
              <a:ext cx="771986" cy="389416"/>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92280" y="6309323"/>
              <a:ext cx="1092906" cy="457980"/>
            </a:xfrm>
            <a:prstGeom prst="rect">
              <a:avLst/>
            </a:prstGeom>
          </p:spPr>
        </p:pic>
      </p:gr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3"/>
          <p:cNvGrpSpPr/>
          <p:nvPr/>
        </p:nvGrpSpPr>
        <p:grpSpPr>
          <a:xfrm>
            <a:off x="-11832" y="0"/>
            <a:ext cx="9107442" cy="6983655"/>
            <a:chOff x="-11832" y="0"/>
            <a:chExt cx="9107442" cy="6983655"/>
          </a:xfrm>
        </p:grpSpPr>
        <p:pic>
          <p:nvPicPr>
            <p:cNvPr id="9" name="Picture 1"/>
            <p:cNvPicPr>
              <a:picLocks noChangeAspect="1"/>
            </p:cNvPicPr>
            <p:nvPr/>
          </p:nvPicPr>
          <p:blipFill>
            <a:blip r:embed="rId3"/>
            <a:stretch>
              <a:fillRect/>
            </a:stretch>
          </p:blipFill>
          <p:spPr>
            <a:xfrm>
              <a:off x="-11832" y="0"/>
              <a:ext cx="9107442" cy="4291590"/>
            </a:xfrm>
            <a:prstGeom prst="rect">
              <a:avLst/>
            </a:prstGeom>
            <a:noFill/>
            <a:ln>
              <a:noFill/>
            </a:ln>
          </p:spPr>
        </p:pic>
        <p:pic>
          <p:nvPicPr>
            <p:cNvPr id="10" name="Picture 5"/>
            <p:cNvPicPr>
              <a:picLocks noChangeAspect="1"/>
            </p:cNvPicPr>
            <p:nvPr/>
          </p:nvPicPr>
          <p:blipFill>
            <a:blip r:embed="rId3"/>
            <a:srcRect l="78605" t="28758"/>
            <a:stretch>
              <a:fillRect/>
            </a:stretch>
          </p:blipFill>
          <p:spPr>
            <a:xfrm rot="15811848">
              <a:off x="548154" y="4480705"/>
              <a:ext cx="1948485" cy="3057415"/>
            </a:xfrm>
            <a:prstGeom prst="rect">
              <a:avLst/>
            </a:prstGeom>
            <a:noFill/>
            <a:ln>
              <a:noFill/>
            </a:ln>
          </p:spPr>
        </p:pic>
      </p:grpSp>
      <p:sp>
        <p:nvSpPr>
          <p:cNvPr id="6" name="TextBox 4"/>
          <p:cNvSpPr txBox="1"/>
          <p:nvPr/>
        </p:nvSpPr>
        <p:spPr>
          <a:xfrm>
            <a:off x="467540" y="1239140"/>
            <a:ext cx="6696748" cy="461665"/>
          </a:xfrm>
          <a:prstGeom prst="rect">
            <a:avLst/>
          </a:prstGeom>
          <a:noFill/>
          <a:ln>
            <a:noFill/>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r>
              <a:rPr lang="en-GB" sz="2400" b="1" dirty="0" smtClean="0">
                <a:latin typeface="Verdana" pitchFamily="34" charset="0"/>
                <a:ea typeface="Verdana" pitchFamily="34" charset="0"/>
                <a:cs typeface="Verdana" pitchFamily="34" charset="0"/>
              </a:rPr>
              <a:t>Who </a:t>
            </a:r>
            <a:r>
              <a:rPr lang="en-GB" sz="2400" b="1" dirty="0">
                <a:latin typeface="Verdana" pitchFamily="34" charset="0"/>
                <a:ea typeface="Verdana" pitchFamily="34" charset="0"/>
                <a:cs typeface="Verdana" pitchFamily="34" charset="0"/>
              </a:rPr>
              <a:t>is it </a:t>
            </a:r>
            <a:r>
              <a:rPr lang="en-GB" sz="2400" b="1" dirty="0" smtClean="0">
                <a:latin typeface="Verdana" pitchFamily="34" charset="0"/>
                <a:ea typeface="Verdana" pitchFamily="34" charset="0"/>
                <a:cs typeface="Verdana" pitchFamily="34" charset="0"/>
              </a:rPr>
              <a:t>for</a:t>
            </a:r>
            <a:endParaRPr lang="en-GB" sz="2400" b="1" strike="sngStrike" dirty="0">
              <a:latin typeface="Verdana" pitchFamily="34" charset="0"/>
              <a:ea typeface="Verdana" pitchFamily="34" charset="0"/>
              <a:cs typeface="Verdana" pitchFamily="34" charset="0"/>
            </a:endParaRPr>
          </a:p>
        </p:txBody>
      </p:sp>
      <p:sp>
        <p:nvSpPr>
          <p:cNvPr id="7" name="TextBox 8"/>
          <p:cNvSpPr txBox="1"/>
          <p:nvPr/>
        </p:nvSpPr>
        <p:spPr>
          <a:xfrm>
            <a:off x="467541" y="2132856"/>
            <a:ext cx="6696747" cy="3785652"/>
          </a:xfrm>
          <a:prstGeom prst="rect">
            <a:avLst/>
          </a:prstGeom>
          <a:noFill/>
          <a:ln>
            <a:noFill/>
          </a:ln>
        </p:spPr>
        <p:txBody>
          <a:bodyPr vert="horz" wrap="square" lIns="91440" tIns="45720" rIns="91440" bIns="45720" anchor="t" anchorCtr="0" compatLnSpc="1">
            <a:spAutoFit/>
          </a:bodyPr>
          <a:lstStyle/>
          <a:p>
            <a:pPr marL="285750" marR="0" lvl="0" indent="-285750" algn="l" defTabSz="914400" rtl="0" fontAlgn="auto" hangingPunct="1">
              <a:lnSpc>
                <a:spcPct val="100000"/>
              </a:lnSpc>
              <a:spcBef>
                <a:spcPts val="0"/>
              </a:spcBef>
              <a:spcAft>
                <a:spcPts val="0"/>
              </a:spcAft>
              <a:buSzPct val="100000"/>
              <a:buFont typeface="Courier New" pitchFamily="49"/>
              <a:buChar char="o"/>
              <a:tabLst/>
              <a:defRPr sz="1800" b="0" i="0" u="none" strike="noStrike" kern="0" cap="none" spc="0" baseline="0">
                <a:solidFill>
                  <a:srgbClr val="000000"/>
                </a:solidFill>
                <a:uFillTx/>
              </a:defRPr>
            </a:pPr>
            <a:r>
              <a:rPr lang="en-GB" sz="1600" b="1" dirty="0" smtClean="0">
                <a:solidFill>
                  <a:srgbClr val="FD0398"/>
                </a:solidFill>
                <a:latin typeface="Verdana" pitchFamily="34" charset="0"/>
                <a:ea typeface="Verdana" pitchFamily="34" charset="0"/>
                <a:cs typeface="Verdana" pitchFamily="34" charset="0"/>
              </a:rPr>
              <a:t>Teachers </a:t>
            </a:r>
            <a:r>
              <a:rPr lang="en-GB" sz="1600" b="1" dirty="0">
                <a:solidFill>
                  <a:srgbClr val="FD0398"/>
                </a:solidFill>
                <a:latin typeface="Verdana" pitchFamily="34" charset="0"/>
                <a:ea typeface="Verdana" pitchFamily="34" charset="0"/>
                <a:cs typeface="Verdana" pitchFamily="34" charset="0"/>
              </a:rPr>
              <a:t>and bachelor students </a:t>
            </a:r>
            <a:r>
              <a:rPr lang="en-GB" sz="1600" dirty="0">
                <a:latin typeface="Verdana" pitchFamily="34" charset="0"/>
                <a:ea typeface="Verdana" pitchFamily="34" charset="0"/>
                <a:cs typeface="Verdana" pitchFamily="34" charset="0"/>
              </a:rPr>
              <a:t>at the tertiary </a:t>
            </a:r>
            <a:r>
              <a:rPr lang="en-GB" sz="1600" dirty="0" smtClean="0">
                <a:latin typeface="Verdana" pitchFamily="34" charset="0"/>
                <a:ea typeface="Verdana" pitchFamily="34" charset="0"/>
                <a:cs typeface="Verdana" pitchFamily="34" charset="0"/>
              </a:rPr>
              <a:t>level</a:t>
            </a:r>
          </a:p>
          <a:p>
            <a:pPr marL="742950" lvl="1" indent="-285750">
              <a:buClr>
                <a:srgbClr val="00B0F0"/>
              </a:buClr>
              <a:buSzPct val="100000"/>
              <a:buFont typeface="Arial" pitchFamily="34"/>
              <a:buChar char="•"/>
              <a:defRPr sz="1800" b="0" i="0" u="none" strike="noStrike" kern="0" cap="none" spc="0" baseline="0">
                <a:solidFill>
                  <a:srgbClr val="000000"/>
                </a:solidFill>
                <a:uFillTx/>
              </a:defRPr>
            </a:pPr>
            <a:r>
              <a:rPr lang="en-GB" sz="1600" b="1" dirty="0" smtClean="0">
                <a:solidFill>
                  <a:srgbClr val="00B0F0"/>
                </a:solidFill>
                <a:latin typeface="Verdana" pitchFamily="34" charset="0"/>
                <a:ea typeface="Verdana" pitchFamily="34" charset="0"/>
                <a:cs typeface="Verdana" pitchFamily="34" charset="0"/>
              </a:rPr>
              <a:t>Students </a:t>
            </a:r>
            <a:r>
              <a:rPr lang="en-GB" sz="1600" b="1" dirty="0">
                <a:solidFill>
                  <a:srgbClr val="00B0F0"/>
                </a:solidFill>
                <a:latin typeface="Verdana" pitchFamily="34" charset="0"/>
                <a:ea typeface="Verdana" pitchFamily="34" charset="0"/>
                <a:cs typeface="Verdana" pitchFamily="34" charset="0"/>
                <a:sym typeface="Wingdings" pitchFamily="2" charset="2"/>
              </a:rPr>
              <a:t></a:t>
            </a:r>
            <a:r>
              <a:rPr lang="en-GB" sz="1600" dirty="0">
                <a:latin typeface="Verdana" pitchFamily="34" charset="0"/>
                <a:ea typeface="Verdana" pitchFamily="34" charset="0"/>
                <a:cs typeface="Verdana" pitchFamily="34" charset="0"/>
              </a:rPr>
              <a:t> increased competences to combine strategic foresight, creativity and research knowledge in their working </a:t>
            </a:r>
            <a:r>
              <a:rPr lang="en-GB" sz="1600" dirty="0" smtClean="0">
                <a:latin typeface="Verdana" pitchFamily="34" charset="0"/>
                <a:ea typeface="Verdana" pitchFamily="34" charset="0"/>
                <a:cs typeface="Verdana" pitchFamily="34" charset="0"/>
              </a:rPr>
              <a:t>lives</a:t>
            </a:r>
          </a:p>
          <a:p>
            <a:pPr marL="742950" lvl="1" indent="-285750">
              <a:buClr>
                <a:srgbClr val="00B0F0"/>
              </a:buClr>
              <a:buSzPct val="100000"/>
              <a:buFont typeface="Arial" pitchFamily="34"/>
              <a:buChar char="•"/>
              <a:defRPr sz="1800" b="0" i="0" u="none" strike="noStrike" kern="0" cap="none" spc="0" baseline="0">
                <a:solidFill>
                  <a:srgbClr val="000000"/>
                </a:solidFill>
                <a:uFillTx/>
              </a:defRPr>
            </a:pPr>
            <a:r>
              <a:rPr lang="en-GB" sz="1600" b="1" dirty="0" smtClean="0">
                <a:solidFill>
                  <a:srgbClr val="00B0F0"/>
                </a:solidFill>
                <a:latin typeface="Verdana" pitchFamily="34" charset="0"/>
                <a:ea typeface="Verdana" pitchFamily="34" charset="0"/>
                <a:cs typeface="Verdana" pitchFamily="34" charset="0"/>
              </a:rPr>
              <a:t>Teachers </a:t>
            </a:r>
            <a:r>
              <a:rPr lang="en-GB" sz="1600" b="1" dirty="0" smtClean="0">
                <a:solidFill>
                  <a:srgbClr val="00B0F0"/>
                </a:solidFill>
                <a:latin typeface="Verdana" pitchFamily="34" charset="0"/>
                <a:ea typeface="Verdana" pitchFamily="34" charset="0"/>
                <a:cs typeface="Verdana" pitchFamily="34" charset="0"/>
                <a:sym typeface="Wingdings" pitchFamily="2" charset="2"/>
              </a:rPr>
              <a:t></a:t>
            </a:r>
            <a:r>
              <a:rPr lang="en-GB" sz="1600" b="1" dirty="0" smtClean="0">
                <a:solidFill>
                  <a:srgbClr val="00B0F0"/>
                </a:solidFill>
                <a:latin typeface="Verdana" pitchFamily="34" charset="0"/>
                <a:ea typeface="Verdana" pitchFamily="34" charset="0"/>
                <a:cs typeface="Verdana" pitchFamily="34" charset="0"/>
              </a:rPr>
              <a:t> </a:t>
            </a:r>
            <a:r>
              <a:rPr lang="en-GB" sz="1600" dirty="0" smtClean="0">
                <a:latin typeface="Verdana" pitchFamily="34" charset="0"/>
                <a:ea typeface="Verdana" pitchFamily="34" charset="0"/>
                <a:cs typeface="Verdana" pitchFamily="34" charset="0"/>
              </a:rPr>
              <a:t>increased competences to support students learning within the knowledge triangle, and knowledge of applying creativity and research in teaching.</a:t>
            </a:r>
          </a:p>
          <a:p>
            <a:endParaRPr lang="fi-FI" sz="1600" dirty="0" smtClean="0">
              <a:latin typeface="Verdana" pitchFamily="34" charset="0"/>
              <a:ea typeface="Verdana" pitchFamily="34" charset="0"/>
              <a:cs typeface="Verdana" pitchFamily="34" charset="0"/>
            </a:endParaRPr>
          </a:p>
          <a:p>
            <a:pPr marL="285750" lvl="0" indent="-285750">
              <a:buSzPct val="100000"/>
              <a:buFont typeface="Courier New" pitchFamily="49"/>
              <a:buChar char="o"/>
              <a:defRPr sz="1800" b="0" i="0" u="none" strike="noStrike" kern="0" cap="none" spc="0" baseline="0">
                <a:solidFill>
                  <a:srgbClr val="000000"/>
                </a:solidFill>
                <a:uFillTx/>
              </a:defRPr>
            </a:pPr>
            <a:r>
              <a:rPr lang="en-GB" sz="1600" b="1" dirty="0" smtClean="0">
                <a:solidFill>
                  <a:srgbClr val="FD0398"/>
                </a:solidFill>
                <a:latin typeface="Verdana" pitchFamily="34" charset="0"/>
                <a:ea typeface="Verdana" pitchFamily="34" charset="0"/>
                <a:cs typeface="Verdana" pitchFamily="34" charset="0"/>
              </a:rPr>
              <a:t>Researchers </a:t>
            </a:r>
            <a:r>
              <a:rPr lang="en-GB" sz="1600" b="1" dirty="0">
                <a:solidFill>
                  <a:srgbClr val="FD0398"/>
                </a:solidFill>
                <a:latin typeface="Verdana" pitchFamily="34" charset="0"/>
                <a:ea typeface="Verdana" pitchFamily="34" charset="0"/>
                <a:cs typeface="Verdana" pitchFamily="34" charset="0"/>
                <a:sym typeface="Wingdings" pitchFamily="2" charset="2"/>
              </a:rPr>
              <a:t></a:t>
            </a:r>
            <a:r>
              <a:rPr lang="en-GB" sz="1600" b="1" dirty="0">
                <a:solidFill>
                  <a:srgbClr val="FD0398"/>
                </a:solidFill>
                <a:latin typeface="Verdana" pitchFamily="34" charset="0"/>
                <a:ea typeface="Verdana" pitchFamily="34" charset="0"/>
                <a:cs typeface="Verdana" pitchFamily="34" charset="0"/>
              </a:rPr>
              <a:t> </a:t>
            </a:r>
            <a:r>
              <a:rPr lang="en-GB" sz="1600" dirty="0">
                <a:latin typeface="Verdana" pitchFamily="34" charset="0"/>
                <a:ea typeface="Verdana" pitchFamily="34" charset="0"/>
                <a:cs typeface="Verdana" pitchFamily="34" charset="0"/>
              </a:rPr>
              <a:t>increased knowledge of how to implement the results, and upgraded researchers’ educational </a:t>
            </a:r>
            <a:r>
              <a:rPr lang="en-GB" sz="1600" dirty="0" smtClean="0">
                <a:latin typeface="Verdana" pitchFamily="34" charset="0"/>
                <a:ea typeface="Verdana" pitchFamily="34" charset="0"/>
                <a:cs typeface="Verdana" pitchFamily="34" charset="0"/>
              </a:rPr>
              <a:t>skills.</a:t>
            </a:r>
          </a:p>
          <a:p>
            <a:pPr lvl="0">
              <a:buSzPct val="100000"/>
              <a:defRPr sz="1800" b="0" i="0" u="none" strike="noStrike" kern="0" cap="none" spc="0" baseline="0">
                <a:solidFill>
                  <a:srgbClr val="000000"/>
                </a:solidFill>
                <a:uFillTx/>
              </a:defRPr>
            </a:pPr>
            <a:endParaRPr lang="en-GB" sz="1600" dirty="0" smtClean="0">
              <a:latin typeface="Verdana" pitchFamily="34" charset="0"/>
              <a:ea typeface="Verdana" pitchFamily="34" charset="0"/>
              <a:cs typeface="Verdana" pitchFamily="34" charset="0"/>
            </a:endParaRPr>
          </a:p>
          <a:p>
            <a:pPr marL="285750" lvl="0" indent="-285750">
              <a:buSzPct val="100000"/>
              <a:buFont typeface="Courier New" pitchFamily="49"/>
              <a:buChar char="o"/>
              <a:defRPr sz="1800" b="0" i="0" u="none" strike="noStrike" kern="0" cap="none" spc="0" baseline="0">
                <a:solidFill>
                  <a:srgbClr val="000000"/>
                </a:solidFill>
                <a:uFillTx/>
              </a:defRPr>
            </a:pPr>
            <a:r>
              <a:rPr lang="en-GB" sz="1600" b="1" dirty="0" smtClean="0">
                <a:solidFill>
                  <a:srgbClr val="FD0398"/>
                </a:solidFill>
                <a:latin typeface="Verdana" pitchFamily="34" charset="0"/>
                <a:ea typeface="Verdana" pitchFamily="34" charset="0"/>
                <a:cs typeface="Verdana" pitchFamily="34" charset="0"/>
              </a:rPr>
              <a:t>Companies </a:t>
            </a:r>
            <a:r>
              <a:rPr lang="en-GB" sz="1600" b="1" dirty="0">
                <a:solidFill>
                  <a:srgbClr val="FD0398"/>
                </a:solidFill>
                <a:latin typeface="Verdana" pitchFamily="34" charset="0"/>
                <a:ea typeface="Verdana" pitchFamily="34" charset="0"/>
                <a:cs typeface="Verdana" pitchFamily="34" charset="0"/>
              </a:rPr>
              <a:t>and other organizations </a:t>
            </a:r>
            <a:r>
              <a:rPr lang="en-GB" sz="1600" b="1" dirty="0">
                <a:solidFill>
                  <a:srgbClr val="FD0398"/>
                </a:solidFill>
                <a:latin typeface="Verdana" pitchFamily="34" charset="0"/>
                <a:ea typeface="Verdana" pitchFamily="34" charset="0"/>
                <a:cs typeface="Verdana" pitchFamily="34" charset="0"/>
                <a:sym typeface="Wingdings" pitchFamily="2" charset="2"/>
              </a:rPr>
              <a:t></a:t>
            </a:r>
            <a:r>
              <a:rPr lang="en-GB" sz="1600" dirty="0">
                <a:solidFill>
                  <a:srgbClr val="FD0398"/>
                </a:solidFill>
                <a:latin typeface="Verdana" pitchFamily="34" charset="0"/>
                <a:ea typeface="Verdana" pitchFamily="34" charset="0"/>
                <a:cs typeface="Verdana" pitchFamily="34" charset="0"/>
              </a:rPr>
              <a:t> </a:t>
            </a:r>
            <a:r>
              <a:rPr lang="en-GB" sz="1600" dirty="0">
                <a:latin typeface="Verdana" pitchFamily="34" charset="0"/>
                <a:ea typeface="Verdana" pitchFamily="34" charset="0"/>
                <a:cs typeface="Verdana" pitchFamily="34" charset="0"/>
              </a:rPr>
              <a:t>increased innovation and research knowledge in the companies, and understanding how to better cooperate with education</a:t>
            </a:r>
            <a:r>
              <a:rPr lang="en-GB" sz="1600" dirty="0" smtClean="0">
                <a:latin typeface="Verdana" pitchFamily="34" charset="0"/>
                <a:ea typeface="Verdana" pitchFamily="34" charset="0"/>
                <a:cs typeface="Verdana" pitchFamily="34" charset="0"/>
              </a:rPr>
              <a:t>.</a:t>
            </a:r>
            <a:endParaRPr lang="en-GB" sz="1600" dirty="0">
              <a:latin typeface="Verdana" pitchFamily="34" charset="0"/>
              <a:ea typeface="Verdana" pitchFamily="34" charset="0"/>
              <a:cs typeface="Verdana" pitchFamily="34" charset="0"/>
            </a:endParaRPr>
          </a:p>
        </p:txBody>
      </p:sp>
      <p:grpSp>
        <p:nvGrpSpPr>
          <p:cNvPr id="11" name="Group 10"/>
          <p:cNvGrpSpPr/>
          <p:nvPr/>
        </p:nvGrpSpPr>
        <p:grpSpPr>
          <a:xfrm>
            <a:off x="7092280" y="6309323"/>
            <a:ext cx="1943915" cy="457980"/>
            <a:chOff x="7092280" y="6309323"/>
            <a:chExt cx="1943915" cy="457980"/>
          </a:xfrm>
        </p:grpSpPr>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64209" y="6309323"/>
              <a:ext cx="771986" cy="389416"/>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2280" y="6309323"/>
              <a:ext cx="1092906" cy="457980"/>
            </a:xfrm>
            <a:prstGeom prst="rect">
              <a:avLst/>
            </a:prstGeom>
          </p:spPr>
        </p:pic>
      </p:grpSp>
    </p:spTree>
    <p:extLst>
      <p:ext uri="{BB962C8B-B14F-4D97-AF65-F5344CB8AC3E}">
        <p14:creationId xmlns:p14="http://schemas.microsoft.com/office/powerpoint/2010/main" val="29430819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3"/>
          <p:cNvGrpSpPr/>
          <p:nvPr/>
        </p:nvGrpSpPr>
        <p:grpSpPr>
          <a:xfrm>
            <a:off x="-11832" y="0"/>
            <a:ext cx="9107442" cy="6983655"/>
            <a:chOff x="-11832" y="0"/>
            <a:chExt cx="9107442" cy="6983655"/>
          </a:xfrm>
        </p:grpSpPr>
        <p:pic>
          <p:nvPicPr>
            <p:cNvPr id="9" name="Picture 1"/>
            <p:cNvPicPr>
              <a:picLocks noChangeAspect="1"/>
            </p:cNvPicPr>
            <p:nvPr/>
          </p:nvPicPr>
          <p:blipFill>
            <a:blip r:embed="rId3"/>
            <a:stretch>
              <a:fillRect/>
            </a:stretch>
          </p:blipFill>
          <p:spPr>
            <a:xfrm>
              <a:off x="-11832" y="0"/>
              <a:ext cx="9107442" cy="4291590"/>
            </a:xfrm>
            <a:prstGeom prst="rect">
              <a:avLst/>
            </a:prstGeom>
            <a:noFill/>
            <a:ln>
              <a:noFill/>
            </a:ln>
          </p:spPr>
        </p:pic>
        <p:pic>
          <p:nvPicPr>
            <p:cNvPr id="10" name="Picture 5"/>
            <p:cNvPicPr>
              <a:picLocks noChangeAspect="1"/>
            </p:cNvPicPr>
            <p:nvPr/>
          </p:nvPicPr>
          <p:blipFill>
            <a:blip r:embed="rId3"/>
            <a:srcRect l="78605" t="28758"/>
            <a:stretch>
              <a:fillRect/>
            </a:stretch>
          </p:blipFill>
          <p:spPr>
            <a:xfrm rot="15811848">
              <a:off x="548154" y="4480705"/>
              <a:ext cx="1948485" cy="3057415"/>
            </a:xfrm>
            <a:prstGeom prst="rect">
              <a:avLst/>
            </a:prstGeom>
            <a:noFill/>
            <a:ln>
              <a:noFill/>
            </a:ln>
          </p:spPr>
        </p:pic>
      </p:grpSp>
      <p:sp>
        <p:nvSpPr>
          <p:cNvPr id="6" name="TextBox 4"/>
          <p:cNvSpPr txBox="1"/>
          <p:nvPr/>
        </p:nvSpPr>
        <p:spPr>
          <a:xfrm>
            <a:off x="467541" y="1239140"/>
            <a:ext cx="5688628" cy="461665"/>
          </a:xfrm>
          <a:prstGeom prst="rect">
            <a:avLst/>
          </a:prstGeom>
          <a:noFill/>
          <a:ln>
            <a:noFill/>
          </a:ln>
        </p:spPr>
        <p:txBody>
          <a:bodyPr vert="horz" wrap="square" lIns="91440" tIns="45720" rIns="91440" bIns="45720" anchor="t" anchorCtr="0" compatLnSpc="1">
            <a:spAutoFit/>
          </a:bodyPr>
          <a:lstStyle/>
          <a:p>
            <a:pPr>
              <a:defRPr sz="1800" b="0" i="0" u="none" strike="noStrike" kern="0" cap="none" spc="0" baseline="0">
                <a:solidFill>
                  <a:srgbClr val="000000"/>
                </a:solidFill>
                <a:uFillTx/>
              </a:defRPr>
            </a:pPr>
            <a:r>
              <a:rPr lang="en-US" sz="2400" b="1" dirty="0" smtClean="0">
                <a:latin typeface="Verdana" pitchFamily="34" charset="0"/>
                <a:ea typeface="Verdana" pitchFamily="34" charset="0"/>
                <a:cs typeface="Verdana" pitchFamily="34" charset="0"/>
              </a:rPr>
              <a:t>Overall </a:t>
            </a:r>
            <a:r>
              <a:rPr lang="en-US" sz="2400" b="1" dirty="0">
                <a:latin typeface="Verdana" pitchFamily="34" charset="0"/>
                <a:ea typeface="Verdana" pitchFamily="34" charset="0"/>
                <a:cs typeface="Verdana" pitchFamily="34" charset="0"/>
              </a:rPr>
              <a:t>expected </a:t>
            </a:r>
            <a:r>
              <a:rPr lang="en-US" sz="2400" b="1" dirty="0" smtClean="0">
                <a:latin typeface="Verdana" pitchFamily="34" charset="0"/>
                <a:ea typeface="Verdana" pitchFamily="34" charset="0"/>
                <a:cs typeface="Verdana" pitchFamily="34" charset="0"/>
              </a:rPr>
              <a:t>impact</a:t>
            </a:r>
            <a:endParaRPr lang="en-US" sz="2400" b="1" dirty="0">
              <a:latin typeface="Verdana" pitchFamily="34" charset="0"/>
              <a:ea typeface="Verdana" pitchFamily="34" charset="0"/>
              <a:cs typeface="Verdana" pitchFamily="34" charset="0"/>
            </a:endParaRPr>
          </a:p>
        </p:txBody>
      </p:sp>
      <p:sp>
        <p:nvSpPr>
          <p:cNvPr id="7" name="TextBox 8"/>
          <p:cNvSpPr txBox="1"/>
          <p:nvPr/>
        </p:nvSpPr>
        <p:spPr>
          <a:xfrm>
            <a:off x="467541" y="2132856"/>
            <a:ext cx="6048673" cy="4031873"/>
          </a:xfrm>
          <a:prstGeom prst="rect">
            <a:avLst/>
          </a:prstGeom>
          <a:noFill/>
          <a:ln>
            <a:noFill/>
          </a:ln>
        </p:spPr>
        <p:txBody>
          <a:bodyPr vert="horz" wrap="square" lIns="91440" tIns="45720" rIns="91440" bIns="45720" anchor="t" anchorCtr="0" compatLnSpc="1">
            <a:spAutoFit/>
          </a:bodyPr>
          <a:lstStyle/>
          <a:p>
            <a:pPr marL="285750" marR="0" lvl="0" indent="-285750" algn="l" defTabSz="914400" rtl="0" fontAlgn="auto" hangingPunct="1">
              <a:lnSpc>
                <a:spcPct val="100000"/>
              </a:lnSpc>
              <a:spcBef>
                <a:spcPts val="0"/>
              </a:spcBef>
              <a:spcAft>
                <a:spcPts val="0"/>
              </a:spcAft>
              <a:buSzPct val="100000"/>
              <a:buFont typeface="Courier New" pitchFamily="49"/>
              <a:buChar char="o"/>
              <a:tabLst/>
              <a:defRPr sz="1800" b="0" i="0" u="none" strike="noStrike" kern="0" cap="none" spc="0" baseline="0">
                <a:solidFill>
                  <a:srgbClr val="000000"/>
                </a:solidFill>
                <a:uFillTx/>
              </a:defRPr>
            </a:pPr>
            <a:r>
              <a:rPr lang="en-GB" sz="1600" dirty="0" smtClean="0">
                <a:latin typeface="Verdana" pitchFamily="34" charset="0"/>
                <a:ea typeface="Verdana" pitchFamily="34" charset="0"/>
                <a:cs typeface="Verdana" pitchFamily="34" charset="0"/>
              </a:rPr>
              <a:t>Decreased </a:t>
            </a:r>
            <a:r>
              <a:rPr lang="en-GB" sz="1600" dirty="0">
                <a:latin typeface="Verdana" pitchFamily="34" charset="0"/>
                <a:ea typeface="Verdana" pitchFamily="34" charset="0"/>
                <a:cs typeface="Verdana" pitchFamily="34" charset="0"/>
              </a:rPr>
              <a:t>barriers of cooperation between the target </a:t>
            </a:r>
            <a:r>
              <a:rPr lang="en-GB" sz="1600" dirty="0" smtClean="0">
                <a:latin typeface="Verdana" pitchFamily="34" charset="0"/>
                <a:ea typeface="Verdana" pitchFamily="34" charset="0"/>
                <a:cs typeface="Verdana" pitchFamily="34" charset="0"/>
              </a:rPr>
              <a:t>groups.</a:t>
            </a:r>
          </a:p>
          <a:p>
            <a:pPr marR="0" lvl="0" algn="l" defTabSz="914400" rtl="0" fontAlgn="auto" hangingPunct="1">
              <a:lnSpc>
                <a:spcPct val="100000"/>
              </a:lnSpc>
              <a:spcBef>
                <a:spcPts val="0"/>
              </a:spcBef>
              <a:spcAft>
                <a:spcPts val="0"/>
              </a:spcAft>
              <a:buSzPct val="100000"/>
              <a:tabLst/>
              <a:defRPr sz="1800" b="0" i="0" u="none" strike="noStrike" kern="0" cap="none" spc="0" baseline="0">
                <a:solidFill>
                  <a:srgbClr val="000000"/>
                </a:solidFill>
                <a:uFillTx/>
              </a:defRPr>
            </a:pPr>
            <a:endParaRPr lang="en-GB" sz="1600" dirty="0" smtClean="0">
              <a:latin typeface="Verdana" pitchFamily="34" charset="0"/>
              <a:ea typeface="Verdana" pitchFamily="34" charset="0"/>
              <a:cs typeface="Verdana" pitchFamily="34" charset="0"/>
            </a:endParaRPr>
          </a:p>
          <a:p>
            <a:pPr marL="285750" marR="0" lvl="0" indent="-285750" algn="l" defTabSz="914400" rtl="0" fontAlgn="auto" hangingPunct="1">
              <a:lnSpc>
                <a:spcPct val="100000"/>
              </a:lnSpc>
              <a:spcBef>
                <a:spcPts val="0"/>
              </a:spcBef>
              <a:spcAft>
                <a:spcPts val="0"/>
              </a:spcAft>
              <a:buSzPct val="100000"/>
              <a:buFont typeface="Courier New" pitchFamily="49"/>
              <a:buChar char="o"/>
              <a:tabLst/>
              <a:defRPr sz="1800" b="0" i="0" u="none" strike="noStrike" kern="0" cap="none" spc="0" baseline="0">
                <a:solidFill>
                  <a:srgbClr val="000000"/>
                </a:solidFill>
                <a:uFillTx/>
              </a:defRPr>
            </a:pPr>
            <a:r>
              <a:rPr lang="en-GB" sz="1600" dirty="0" smtClean="0">
                <a:latin typeface="Verdana" pitchFamily="34" charset="0"/>
                <a:ea typeface="Verdana" pitchFamily="34" charset="0"/>
                <a:cs typeface="Verdana" pitchFamily="34" charset="0"/>
              </a:rPr>
              <a:t>Shared </a:t>
            </a:r>
            <a:r>
              <a:rPr lang="en-GB" sz="1600" dirty="0">
                <a:latin typeface="Verdana" pitchFamily="34" charset="0"/>
                <a:ea typeface="Verdana" pitchFamily="34" charset="0"/>
                <a:cs typeface="Verdana" pitchFamily="34" charset="0"/>
              </a:rPr>
              <a:t>and increased knowledge of each others’ activities and competences, what to obtain from each other and how to better cooperate with each other, e.g. via models of cooperation. </a:t>
            </a:r>
            <a:endParaRPr lang="en-GB" sz="1600" dirty="0" smtClean="0">
              <a:latin typeface="Verdana" pitchFamily="34" charset="0"/>
              <a:ea typeface="Verdana" pitchFamily="34" charset="0"/>
              <a:cs typeface="Verdana" pitchFamily="34" charset="0"/>
            </a:endParaRPr>
          </a:p>
          <a:p>
            <a:pPr marR="0" lvl="0" algn="l" defTabSz="914400" rtl="0" fontAlgn="auto" hangingPunct="1">
              <a:lnSpc>
                <a:spcPct val="100000"/>
              </a:lnSpc>
              <a:spcBef>
                <a:spcPts val="0"/>
              </a:spcBef>
              <a:spcAft>
                <a:spcPts val="0"/>
              </a:spcAft>
              <a:buSzPct val="100000"/>
              <a:tabLst/>
              <a:defRPr sz="1800" b="0" i="0" u="none" strike="noStrike" kern="0" cap="none" spc="0" baseline="0">
                <a:solidFill>
                  <a:srgbClr val="000000"/>
                </a:solidFill>
                <a:uFillTx/>
              </a:defRPr>
            </a:pPr>
            <a:endParaRPr lang="en-GB" sz="1600" dirty="0" smtClean="0">
              <a:latin typeface="Verdana" pitchFamily="34" charset="0"/>
              <a:ea typeface="Verdana" pitchFamily="34" charset="0"/>
              <a:cs typeface="Verdana" pitchFamily="34" charset="0"/>
            </a:endParaRPr>
          </a:p>
          <a:p>
            <a:pPr marL="285750" marR="0" lvl="0" indent="-285750" algn="l" defTabSz="914400" rtl="0" fontAlgn="auto" hangingPunct="1">
              <a:lnSpc>
                <a:spcPct val="100000"/>
              </a:lnSpc>
              <a:spcBef>
                <a:spcPts val="0"/>
              </a:spcBef>
              <a:spcAft>
                <a:spcPts val="0"/>
              </a:spcAft>
              <a:buSzPct val="100000"/>
              <a:buFont typeface="Courier New" pitchFamily="49"/>
              <a:buChar char="o"/>
              <a:tabLst/>
              <a:defRPr sz="1800" b="0" i="0" u="none" strike="noStrike" kern="0" cap="none" spc="0" baseline="0">
                <a:solidFill>
                  <a:srgbClr val="000000"/>
                </a:solidFill>
                <a:uFillTx/>
              </a:defRPr>
            </a:pPr>
            <a:r>
              <a:rPr lang="en-GB" sz="1600" dirty="0" smtClean="0">
                <a:latin typeface="Verdana" pitchFamily="34" charset="0"/>
                <a:ea typeface="Verdana" pitchFamily="34" charset="0"/>
                <a:cs typeface="Verdana" pitchFamily="34" charset="0"/>
              </a:rPr>
              <a:t>Competences</a:t>
            </a:r>
            <a:r>
              <a:rPr lang="en-GB" sz="1600" dirty="0">
                <a:latin typeface="Verdana" pitchFamily="34" charset="0"/>
                <a:ea typeface="Verdana" pitchFamily="34" charset="0"/>
                <a:cs typeface="Verdana" pitchFamily="34" charset="0"/>
              </a:rPr>
              <a:t>, skills, knowledge and possibility to profit </a:t>
            </a:r>
            <a:r>
              <a:rPr lang="en-GB" sz="1600" dirty="0" smtClean="0">
                <a:latin typeface="Verdana" pitchFamily="34" charset="0"/>
                <a:ea typeface="Verdana" pitchFamily="34" charset="0"/>
                <a:cs typeface="Verdana" pitchFamily="34" charset="0"/>
              </a:rPr>
              <a:t>professionally</a:t>
            </a:r>
          </a:p>
          <a:p>
            <a:pPr marR="0" lvl="0" algn="l" defTabSz="914400" rtl="0" fontAlgn="auto" hangingPunct="1">
              <a:lnSpc>
                <a:spcPct val="100000"/>
              </a:lnSpc>
              <a:spcBef>
                <a:spcPts val="0"/>
              </a:spcBef>
              <a:spcAft>
                <a:spcPts val="0"/>
              </a:spcAft>
              <a:buSzPct val="100000"/>
              <a:tabLst/>
              <a:defRPr sz="1800" b="0" i="0" u="none" strike="noStrike" kern="0" cap="none" spc="0" baseline="0">
                <a:solidFill>
                  <a:srgbClr val="000000"/>
                </a:solidFill>
                <a:uFillTx/>
              </a:defRPr>
            </a:pPr>
            <a:endParaRPr lang="en-GB" sz="1600" dirty="0" smtClean="0">
              <a:latin typeface="Verdana" pitchFamily="34" charset="0"/>
              <a:ea typeface="Verdana" pitchFamily="34" charset="0"/>
              <a:cs typeface="Verdana" pitchFamily="34" charset="0"/>
            </a:endParaRPr>
          </a:p>
          <a:p>
            <a:pPr marL="285750" marR="0" lvl="0" indent="-285750" algn="l" defTabSz="914400" rtl="0" fontAlgn="auto" hangingPunct="1">
              <a:lnSpc>
                <a:spcPct val="100000"/>
              </a:lnSpc>
              <a:spcBef>
                <a:spcPts val="0"/>
              </a:spcBef>
              <a:spcAft>
                <a:spcPts val="0"/>
              </a:spcAft>
              <a:buSzPct val="100000"/>
              <a:buFont typeface="Courier New" pitchFamily="49"/>
              <a:buChar char="o"/>
              <a:tabLst/>
              <a:defRPr sz="1800" b="0" i="0" u="none" strike="noStrike" kern="0" cap="none" spc="0" baseline="0">
                <a:solidFill>
                  <a:srgbClr val="000000"/>
                </a:solidFill>
                <a:uFillTx/>
              </a:defRPr>
            </a:pPr>
            <a:r>
              <a:rPr lang="en-GB" sz="1600" dirty="0" smtClean="0">
                <a:latin typeface="Verdana" pitchFamily="34" charset="0"/>
                <a:ea typeface="Verdana" pitchFamily="34" charset="0"/>
                <a:cs typeface="Verdana" pitchFamily="34" charset="0"/>
              </a:rPr>
              <a:t>A </a:t>
            </a:r>
            <a:r>
              <a:rPr lang="en-GB" sz="1600" dirty="0">
                <a:latin typeface="Verdana" pitchFamily="34" charset="0"/>
                <a:ea typeface="Verdana" pitchFamily="34" charset="0"/>
                <a:cs typeface="Verdana" pitchFamily="34" charset="0"/>
              </a:rPr>
              <a:t>database of </a:t>
            </a:r>
            <a:r>
              <a:rPr lang="en-GB" sz="1600" dirty="0" smtClean="0">
                <a:latin typeface="Verdana" pitchFamily="34" charset="0"/>
                <a:ea typeface="Verdana" pitchFamily="34" charset="0"/>
                <a:cs typeface="Verdana" pitchFamily="34" charset="0"/>
              </a:rPr>
              <a:t>cases suggested by researchers, companies and organisations</a:t>
            </a:r>
          </a:p>
          <a:p>
            <a:pPr marR="0" lvl="0" algn="l" defTabSz="914400" rtl="0" fontAlgn="auto" hangingPunct="1">
              <a:lnSpc>
                <a:spcPct val="100000"/>
              </a:lnSpc>
              <a:spcBef>
                <a:spcPts val="0"/>
              </a:spcBef>
              <a:spcAft>
                <a:spcPts val="0"/>
              </a:spcAft>
              <a:buSzPct val="100000"/>
              <a:tabLst/>
              <a:defRPr sz="1800" b="0" i="0" u="none" strike="noStrike" kern="0" cap="none" spc="0" baseline="0">
                <a:solidFill>
                  <a:srgbClr val="000000"/>
                </a:solidFill>
                <a:uFillTx/>
              </a:defRPr>
            </a:pPr>
            <a:endParaRPr lang="en-GB" sz="1600" dirty="0" smtClean="0">
              <a:latin typeface="Verdana" pitchFamily="34" charset="0"/>
              <a:ea typeface="Verdana" pitchFamily="34" charset="0"/>
              <a:cs typeface="Verdana" pitchFamily="34" charset="0"/>
            </a:endParaRPr>
          </a:p>
          <a:p>
            <a:pPr marL="285750" marR="0" lvl="0" indent="-285750" algn="l" defTabSz="914400" rtl="0" fontAlgn="auto" hangingPunct="1">
              <a:lnSpc>
                <a:spcPct val="100000"/>
              </a:lnSpc>
              <a:spcBef>
                <a:spcPts val="0"/>
              </a:spcBef>
              <a:spcAft>
                <a:spcPts val="0"/>
              </a:spcAft>
              <a:buSzPct val="100000"/>
              <a:buFont typeface="Courier New" pitchFamily="49"/>
              <a:buChar char="o"/>
              <a:tabLst/>
              <a:defRPr sz="1800" b="0" i="0" u="none" strike="noStrike" kern="0" cap="none" spc="0" baseline="0">
                <a:solidFill>
                  <a:srgbClr val="000000"/>
                </a:solidFill>
                <a:uFillTx/>
              </a:defRPr>
            </a:pPr>
            <a:r>
              <a:rPr lang="en-GB" sz="1600" dirty="0" smtClean="0">
                <a:latin typeface="Verdana" pitchFamily="34" charset="0"/>
                <a:ea typeface="Verdana" pitchFamily="34" charset="0"/>
                <a:cs typeface="Verdana" pitchFamily="34" charset="0"/>
              </a:rPr>
              <a:t>Information how to combine research with education and business life</a:t>
            </a:r>
          </a:p>
        </p:txBody>
      </p:sp>
      <p:grpSp>
        <p:nvGrpSpPr>
          <p:cNvPr id="11" name="Group 10"/>
          <p:cNvGrpSpPr/>
          <p:nvPr/>
        </p:nvGrpSpPr>
        <p:grpSpPr>
          <a:xfrm>
            <a:off x="7092280" y="6309323"/>
            <a:ext cx="1943915" cy="457980"/>
            <a:chOff x="7092280" y="6309323"/>
            <a:chExt cx="1943915" cy="457980"/>
          </a:xfrm>
        </p:grpSpPr>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64209" y="6309323"/>
              <a:ext cx="771986" cy="389416"/>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2280" y="6309323"/>
              <a:ext cx="1092906" cy="457980"/>
            </a:xfrm>
            <a:prstGeom prst="rect">
              <a:avLst/>
            </a:prstGeom>
          </p:spPr>
        </p:pic>
      </p:grpSp>
    </p:spTree>
    <p:extLst>
      <p:ext uri="{BB962C8B-B14F-4D97-AF65-F5344CB8AC3E}">
        <p14:creationId xmlns:p14="http://schemas.microsoft.com/office/powerpoint/2010/main" val="1894686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5"/>
          <p:cNvPicPr>
            <a:picLocks noChangeAspect="1"/>
          </p:cNvPicPr>
          <p:nvPr/>
        </p:nvPicPr>
        <p:blipFill>
          <a:blip r:embed="rId3"/>
          <a:stretch>
            <a:fillRect/>
          </a:stretch>
        </p:blipFill>
        <p:spPr>
          <a:xfrm>
            <a:off x="0" y="764703"/>
            <a:ext cx="9144000" cy="1123514"/>
          </a:xfrm>
          <a:prstGeom prst="rect">
            <a:avLst/>
          </a:prstGeom>
          <a:noFill/>
          <a:ln>
            <a:noFill/>
          </a:ln>
        </p:spPr>
      </p:pic>
      <p:sp>
        <p:nvSpPr>
          <p:cNvPr id="5" name="TextBox 3"/>
          <p:cNvSpPr txBox="1"/>
          <p:nvPr/>
        </p:nvSpPr>
        <p:spPr>
          <a:xfrm>
            <a:off x="467541" y="1239140"/>
            <a:ext cx="5688628" cy="461662"/>
          </a:xfrm>
          <a:prstGeom prst="rect">
            <a:avLst/>
          </a:prstGeom>
          <a:noFill/>
          <a:ln>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2400" b="1" i="0" u="none" strike="noStrike" kern="1200" cap="none" spc="0" baseline="0" dirty="0" smtClean="0">
                <a:solidFill>
                  <a:srgbClr val="000000"/>
                </a:solidFill>
                <a:uFillTx/>
                <a:latin typeface="Verdana" pitchFamily="34"/>
                <a:ea typeface="Verdana" pitchFamily="34"/>
                <a:cs typeface="Verdana" pitchFamily="34"/>
              </a:rPr>
              <a:t>CSF approach</a:t>
            </a:r>
            <a:endParaRPr lang="fi-FI" sz="2400" b="1" i="0" u="none" strike="noStrike" kern="1200" cap="none" spc="0" baseline="0" dirty="0">
              <a:solidFill>
                <a:srgbClr val="000000"/>
              </a:solidFill>
              <a:uFillTx/>
              <a:latin typeface="Verdana" pitchFamily="34"/>
              <a:ea typeface="Verdana" pitchFamily="34"/>
              <a:cs typeface="Verdana" pitchFamily="34"/>
            </a:endParaRPr>
          </a:p>
        </p:txBody>
      </p:sp>
      <p:sp>
        <p:nvSpPr>
          <p:cNvPr id="6" name="TextBox 6"/>
          <p:cNvSpPr txBox="1"/>
          <p:nvPr/>
        </p:nvSpPr>
        <p:spPr>
          <a:xfrm>
            <a:off x="467541" y="2132856"/>
            <a:ext cx="5400603" cy="4647426"/>
          </a:xfrm>
          <a:prstGeom prst="rect">
            <a:avLst/>
          </a:prstGeom>
          <a:noFill/>
          <a:ln>
            <a:noFill/>
          </a:ln>
        </p:spPr>
        <p:txBody>
          <a:bodyPr vert="horz" wrap="square" lIns="91440" tIns="45720" rIns="91440" bIns="45720" anchor="t" anchorCtr="0" compatLnSpc="1">
            <a:spAutoFit/>
          </a:bodyPr>
          <a:lstStyle/>
          <a:p>
            <a:pPr marR="0" lvl="0" algn="l" defTabSz="914400" rtl="0" fontAlgn="auto" hangingPunct="1">
              <a:lnSpc>
                <a:spcPct val="100000"/>
              </a:lnSpc>
              <a:spcBef>
                <a:spcPts val="0"/>
              </a:spcBef>
              <a:spcAft>
                <a:spcPts val="0"/>
              </a:spcAft>
              <a:buSzPct val="100000"/>
              <a:tabLst/>
              <a:defRPr sz="1800" b="0" i="0" u="none" strike="noStrike" kern="0" cap="none" spc="0" baseline="0">
                <a:solidFill>
                  <a:srgbClr val="000000"/>
                </a:solidFill>
                <a:uFillTx/>
              </a:defRPr>
            </a:pPr>
            <a:endParaRPr lang="fi-FI" sz="1600" dirty="0" smtClean="0">
              <a:latin typeface="Verdana" pitchFamily="34" charset="0"/>
              <a:ea typeface="Verdana" pitchFamily="34" charset="0"/>
              <a:cs typeface="Verdana" pitchFamily="34" charset="0"/>
            </a:endParaRPr>
          </a:p>
          <a:p>
            <a:pPr marL="285750" marR="0" lvl="0" indent="-285750" algn="l" defTabSz="914400" rtl="0" fontAlgn="auto" hangingPunct="1">
              <a:lnSpc>
                <a:spcPct val="100000"/>
              </a:lnSpc>
              <a:spcBef>
                <a:spcPts val="0"/>
              </a:spcBef>
              <a:spcAft>
                <a:spcPts val="0"/>
              </a:spcAft>
              <a:buSzPct val="100000"/>
              <a:buFont typeface="Courier New" pitchFamily="49"/>
              <a:buChar char="o"/>
              <a:tabLst/>
              <a:defRPr sz="1800" b="0" i="0" u="none" strike="noStrike" kern="0" cap="none" spc="0" baseline="0">
                <a:solidFill>
                  <a:srgbClr val="000000"/>
                </a:solidFill>
                <a:uFillTx/>
              </a:defRPr>
            </a:pPr>
            <a:r>
              <a:rPr lang="fi-FI" sz="1600" dirty="0" smtClean="0">
                <a:latin typeface="Verdana" pitchFamily="34" charset="0"/>
                <a:ea typeface="Verdana" pitchFamily="34" charset="0"/>
                <a:cs typeface="Verdana" pitchFamily="34" charset="0"/>
              </a:rPr>
              <a:t>Strategic </a:t>
            </a:r>
            <a:r>
              <a:rPr lang="fi-FI" sz="1600" dirty="0" err="1">
                <a:latin typeface="Verdana" pitchFamily="34" charset="0"/>
                <a:ea typeface="Verdana" pitchFamily="34" charset="0"/>
                <a:cs typeface="Verdana" pitchFamily="34" charset="0"/>
              </a:rPr>
              <a:t>thinking</a:t>
            </a:r>
            <a:r>
              <a:rPr lang="fi-FI" sz="1600" dirty="0">
                <a:latin typeface="Verdana" pitchFamily="34" charset="0"/>
                <a:ea typeface="Verdana" pitchFamily="34" charset="0"/>
                <a:cs typeface="Verdana" pitchFamily="34" charset="0"/>
              </a:rPr>
              <a:t>, </a:t>
            </a:r>
            <a:r>
              <a:rPr lang="fi-FI" sz="1600" dirty="0" err="1">
                <a:latin typeface="Verdana" pitchFamily="34" charset="0"/>
                <a:ea typeface="Verdana" pitchFamily="34" charset="0"/>
                <a:cs typeface="Verdana" pitchFamily="34" charset="0"/>
              </a:rPr>
              <a:t>not</a:t>
            </a:r>
            <a:r>
              <a:rPr lang="fi-FI" sz="1600" dirty="0">
                <a:latin typeface="Verdana" pitchFamily="34" charset="0"/>
                <a:ea typeface="Verdana" pitchFamily="34" charset="0"/>
                <a:cs typeface="Verdana" pitchFamily="34" charset="0"/>
              </a:rPr>
              <a:t> </a:t>
            </a:r>
            <a:r>
              <a:rPr lang="fi-FI" sz="1600" dirty="0" err="1">
                <a:latin typeface="Verdana" pitchFamily="34" charset="0"/>
                <a:ea typeface="Verdana" pitchFamily="34" charset="0"/>
                <a:cs typeface="Verdana" pitchFamily="34" charset="0"/>
              </a:rPr>
              <a:t>product</a:t>
            </a:r>
            <a:r>
              <a:rPr lang="fi-FI" sz="1600" dirty="0">
                <a:latin typeface="Verdana" pitchFamily="34" charset="0"/>
                <a:ea typeface="Verdana" pitchFamily="34" charset="0"/>
                <a:cs typeface="Verdana" pitchFamily="34" charset="0"/>
              </a:rPr>
              <a:t> </a:t>
            </a:r>
            <a:r>
              <a:rPr lang="fi-FI" sz="1600" dirty="0" err="1" smtClean="0">
                <a:latin typeface="Verdana" pitchFamily="34" charset="0"/>
                <a:ea typeface="Verdana" pitchFamily="34" charset="0"/>
                <a:cs typeface="Verdana" pitchFamily="34" charset="0"/>
              </a:rPr>
              <a:t>development</a:t>
            </a:r>
            <a:endParaRPr lang="en-GB" sz="1600" dirty="0" smtClean="0">
              <a:latin typeface="Verdana" pitchFamily="34" charset="0"/>
              <a:ea typeface="Verdana" pitchFamily="34" charset="0"/>
              <a:cs typeface="Verdana" pitchFamily="34" charset="0"/>
            </a:endParaRPr>
          </a:p>
          <a:p>
            <a:pPr marR="0" lvl="0" algn="l" defTabSz="914400" rtl="0" fontAlgn="auto" hangingPunct="1">
              <a:lnSpc>
                <a:spcPct val="100000"/>
              </a:lnSpc>
              <a:spcBef>
                <a:spcPts val="0"/>
              </a:spcBef>
              <a:spcAft>
                <a:spcPts val="0"/>
              </a:spcAft>
              <a:buSzPct val="100000"/>
              <a:tabLst/>
              <a:defRPr sz="1800" b="0" i="0" u="none" strike="noStrike" kern="0" cap="none" spc="0" baseline="0">
                <a:solidFill>
                  <a:srgbClr val="000000"/>
                </a:solidFill>
                <a:uFillTx/>
              </a:defRPr>
            </a:pPr>
            <a:endParaRPr lang="en-GB" sz="1600" i="1" dirty="0">
              <a:latin typeface="Verdana" pitchFamily="34" charset="0"/>
              <a:ea typeface="Verdana" pitchFamily="34" charset="0"/>
              <a:cs typeface="Verdana" pitchFamily="34" charset="0"/>
            </a:endParaRPr>
          </a:p>
          <a:p>
            <a:pPr marL="285750" marR="0" lvl="0" indent="-285750" algn="l" defTabSz="914400" rtl="0" fontAlgn="auto" hangingPunct="1">
              <a:lnSpc>
                <a:spcPct val="100000"/>
              </a:lnSpc>
              <a:spcBef>
                <a:spcPts val="0"/>
              </a:spcBef>
              <a:spcAft>
                <a:spcPts val="0"/>
              </a:spcAft>
              <a:buSzPct val="100000"/>
              <a:buFont typeface="Courier New" pitchFamily="49"/>
              <a:buChar char="o"/>
              <a:tabLst/>
              <a:defRPr sz="1800" b="0" i="0" u="none" strike="noStrike" kern="0" cap="none" spc="0" baseline="0">
                <a:solidFill>
                  <a:srgbClr val="000000"/>
                </a:solidFill>
                <a:uFillTx/>
              </a:defRPr>
            </a:pPr>
            <a:r>
              <a:rPr lang="en-US" sz="1600" b="1" i="1" dirty="0" smtClean="0">
                <a:solidFill>
                  <a:srgbClr val="00B0F0"/>
                </a:solidFill>
                <a:latin typeface="Verdana" pitchFamily="34" charset="0"/>
                <a:ea typeface="Verdana" pitchFamily="34" charset="0"/>
                <a:cs typeface="Verdana" pitchFamily="34" charset="0"/>
              </a:rPr>
              <a:t>Idea </a:t>
            </a:r>
            <a:r>
              <a:rPr lang="en-US" sz="1600" b="1" i="1" dirty="0">
                <a:solidFill>
                  <a:srgbClr val="00B0F0"/>
                </a:solidFill>
                <a:latin typeface="Verdana" pitchFamily="34" charset="0"/>
                <a:ea typeface="Verdana" pitchFamily="34" charset="0"/>
                <a:cs typeface="Verdana" pitchFamily="34" charset="0"/>
              </a:rPr>
              <a:t>lens</a:t>
            </a:r>
            <a:r>
              <a:rPr lang="en-US" sz="1600" i="1" dirty="0">
                <a:solidFill>
                  <a:srgbClr val="00B0F0"/>
                </a:solidFill>
                <a:latin typeface="Verdana" pitchFamily="34" charset="0"/>
                <a:ea typeface="Verdana" pitchFamily="34" charset="0"/>
                <a:cs typeface="Verdana" pitchFamily="34" charset="0"/>
              </a:rPr>
              <a:t>*</a:t>
            </a:r>
            <a:r>
              <a:rPr lang="en-US" sz="1600" i="1" dirty="0">
                <a:latin typeface="Verdana" pitchFamily="34" charset="0"/>
                <a:ea typeface="Verdana" pitchFamily="34" charset="0"/>
                <a:cs typeface="Verdana" pitchFamily="34" charset="0"/>
              </a:rPr>
              <a:t>= </a:t>
            </a:r>
            <a:r>
              <a:rPr lang="en-US" sz="1600" dirty="0">
                <a:latin typeface="Verdana" pitchFamily="34" charset="0"/>
                <a:ea typeface="Verdana" pitchFamily="34" charset="0"/>
                <a:cs typeface="Verdana" pitchFamily="34" charset="0"/>
              </a:rPr>
              <a:t>strategy is not defined by the management, but by changes in the environment. All employees should participate in strategic thinking. </a:t>
            </a:r>
            <a:endParaRPr lang="en-US" sz="1600" dirty="0" smtClean="0">
              <a:latin typeface="Verdana" pitchFamily="34" charset="0"/>
              <a:ea typeface="Verdana" pitchFamily="34" charset="0"/>
              <a:cs typeface="Verdana" pitchFamily="34" charset="0"/>
            </a:endParaRPr>
          </a:p>
          <a:p>
            <a:pPr marR="0" lvl="0" algn="l" defTabSz="914400" rtl="0" fontAlgn="auto" hangingPunct="1">
              <a:lnSpc>
                <a:spcPct val="100000"/>
              </a:lnSpc>
              <a:spcBef>
                <a:spcPts val="0"/>
              </a:spcBef>
              <a:spcAft>
                <a:spcPts val="0"/>
              </a:spcAft>
              <a:buSzPct val="100000"/>
              <a:tabLst/>
              <a:defRPr sz="1800" b="0" i="0" u="none" strike="noStrike" kern="0" cap="none" spc="0" baseline="0">
                <a:solidFill>
                  <a:srgbClr val="000000"/>
                </a:solidFill>
                <a:uFillTx/>
              </a:defRPr>
            </a:pPr>
            <a:endParaRPr lang="en-US" sz="1600" dirty="0">
              <a:latin typeface="Verdana" pitchFamily="34" charset="0"/>
              <a:ea typeface="Verdana" pitchFamily="34" charset="0"/>
              <a:cs typeface="Verdana" pitchFamily="34" charset="0"/>
            </a:endParaRPr>
          </a:p>
          <a:p>
            <a:pPr marL="285750" marR="0" lvl="0" indent="-285750" algn="l" defTabSz="914400" rtl="0" fontAlgn="auto" hangingPunct="1">
              <a:lnSpc>
                <a:spcPct val="100000"/>
              </a:lnSpc>
              <a:spcBef>
                <a:spcPts val="0"/>
              </a:spcBef>
              <a:spcAft>
                <a:spcPts val="0"/>
              </a:spcAft>
              <a:buSzPct val="100000"/>
              <a:buFont typeface="Courier New" pitchFamily="49"/>
              <a:buChar char="o"/>
              <a:tabLst/>
              <a:defRPr sz="1800" b="0" i="0" u="none" strike="noStrike" kern="0" cap="none" spc="0" baseline="0">
                <a:solidFill>
                  <a:srgbClr val="000000"/>
                </a:solidFill>
                <a:uFillTx/>
              </a:defRPr>
            </a:pPr>
            <a:r>
              <a:rPr lang="en-GB" sz="1600" dirty="0" smtClean="0">
                <a:latin typeface="Verdana" pitchFamily="34" charset="0"/>
                <a:ea typeface="Verdana" pitchFamily="34" charset="0"/>
                <a:cs typeface="Verdana" pitchFamily="34" charset="0"/>
              </a:rPr>
              <a:t>A </a:t>
            </a:r>
            <a:r>
              <a:rPr lang="en-GB" sz="1600" dirty="0">
                <a:latin typeface="Verdana" pitchFamily="34" charset="0"/>
                <a:ea typeface="Verdana" pitchFamily="34" charset="0"/>
                <a:cs typeface="Verdana" pitchFamily="34" charset="0"/>
              </a:rPr>
              <a:t>realistic and enterprise and society oriented </a:t>
            </a:r>
            <a:r>
              <a:rPr lang="en-GB" sz="1600" dirty="0" smtClean="0">
                <a:latin typeface="Verdana" pitchFamily="34" charset="0"/>
                <a:ea typeface="Verdana" pitchFamily="34" charset="0"/>
                <a:cs typeface="Verdana" pitchFamily="34" charset="0"/>
              </a:rPr>
              <a:t>framework</a:t>
            </a:r>
          </a:p>
          <a:p>
            <a:pPr marR="0" lvl="0" algn="l" defTabSz="914400" rtl="0" fontAlgn="auto" hangingPunct="1">
              <a:lnSpc>
                <a:spcPct val="100000"/>
              </a:lnSpc>
              <a:spcBef>
                <a:spcPts val="0"/>
              </a:spcBef>
              <a:spcAft>
                <a:spcPts val="0"/>
              </a:spcAft>
              <a:buSzPct val="100000"/>
              <a:tabLst/>
              <a:defRPr sz="1800" b="0" i="0" u="none" strike="noStrike" kern="0" cap="none" spc="0" baseline="0">
                <a:solidFill>
                  <a:srgbClr val="000000"/>
                </a:solidFill>
                <a:uFillTx/>
              </a:defRPr>
            </a:pPr>
            <a:endParaRPr lang="en-GB" sz="1600" dirty="0">
              <a:latin typeface="Verdana" pitchFamily="34" charset="0"/>
              <a:ea typeface="Verdana" pitchFamily="34" charset="0"/>
              <a:cs typeface="Verdana" pitchFamily="34" charset="0"/>
            </a:endParaRPr>
          </a:p>
          <a:p>
            <a:pPr marL="285750" marR="0" lvl="0" indent="-285750" algn="l" defTabSz="914400" rtl="0" fontAlgn="auto" hangingPunct="1">
              <a:lnSpc>
                <a:spcPct val="100000"/>
              </a:lnSpc>
              <a:spcBef>
                <a:spcPts val="0"/>
              </a:spcBef>
              <a:spcAft>
                <a:spcPts val="0"/>
              </a:spcAft>
              <a:buSzPct val="100000"/>
              <a:buFont typeface="Courier New" pitchFamily="49"/>
              <a:buChar char="o"/>
              <a:tabLst/>
              <a:defRPr sz="1800" b="0" i="0" u="none" strike="noStrike" kern="0" cap="none" spc="0" baseline="0">
                <a:solidFill>
                  <a:srgbClr val="000000"/>
                </a:solidFill>
                <a:uFillTx/>
              </a:defRPr>
            </a:pPr>
            <a:r>
              <a:rPr lang="en-GB" sz="1600" dirty="0" smtClean="0">
                <a:latin typeface="Verdana" pitchFamily="34" charset="0"/>
                <a:ea typeface="Verdana" pitchFamily="34" charset="0"/>
                <a:cs typeface="Verdana" pitchFamily="34" charset="0"/>
              </a:rPr>
              <a:t>Combining </a:t>
            </a:r>
            <a:r>
              <a:rPr lang="en-US" sz="1600" dirty="0">
                <a:latin typeface="Verdana" pitchFamily="34" charset="0"/>
                <a:ea typeface="Verdana" pitchFamily="34" charset="0"/>
                <a:cs typeface="Verdana" pitchFamily="34" charset="0"/>
              </a:rPr>
              <a:t>applied research and education, creative tools, environmental scanning and entrepreneurial </a:t>
            </a:r>
            <a:r>
              <a:rPr lang="en-US" sz="1600" dirty="0" smtClean="0">
                <a:latin typeface="Verdana" pitchFamily="34" charset="0"/>
                <a:ea typeface="Verdana" pitchFamily="34" charset="0"/>
                <a:cs typeface="Verdana" pitchFamily="34" charset="0"/>
              </a:rPr>
              <a:t>viewpoint</a:t>
            </a:r>
            <a:endParaRPr lang="en-GB" sz="1600" dirty="0" smtClean="0">
              <a:latin typeface="Verdana" pitchFamily="34" charset="0"/>
              <a:ea typeface="Verdana" pitchFamily="34" charset="0"/>
              <a:cs typeface="Verdana" pitchFamily="34" charset="0"/>
            </a:endParaRPr>
          </a:p>
          <a:p>
            <a:pPr marR="0" lvl="1" algn="l" defTabSz="914400" rtl="0" fontAlgn="auto" hangingPunct="1">
              <a:lnSpc>
                <a:spcPct val="100000"/>
              </a:lnSpc>
              <a:spcBef>
                <a:spcPts val="0"/>
              </a:spcBef>
              <a:spcAft>
                <a:spcPts val="0"/>
              </a:spcAft>
              <a:buClr>
                <a:srgbClr val="00B0F0"/>
              </a:buClr>
              <a:buSzPct val="100000"/>
              <a:tabLst/>
              <a:defRPr sz="1800" b="0" i="0" u="none" strike="noStrike" kern="0" cap="none" spc="0" baseline="0">
                <a:solidFill>
                  <a:srgbClr val="000000"/>
                </a:solidFill>
                <a:uFillTx/>
              </a:defRPr>
            </a:pPr>
            <a:endParaRPr lang="en-US" sz="1600" b="0" i="0" u="none" strike="noStrike" kern="1200" cap="none" spc="0" baseline="0" dirty="0" smtClean="0">
              <a:solidFill>
                <a:srgbClr val="000000"/>
              </a:solidFill>
              <a:uFillTx/>
              <a:latin typeface="Verdana" pitchFamily="34"/>
              <a:ea typeface="Verdana" pitchFamily="34"/>
              <a:cs typeface="Verdana" pitchFamily="34"/>
            </a:endParaRPr>
          </a:p>
          <a:p>
            <a:pPr marR="0" lvl="1" algn="l" defTabSz="914400" rtl="0" fontAlgn="auto" hangingPunct="1">
              <a:lnSpc>
                <a:spcPct val="100000"/>
              </a:lnSpc>
              <a:spcBef>
                <a:spcPts val="0"/>
              </a:spcBef>
              <a:spcAft>
                <a:spcPts val="0"/>
              </a:spcAft>
              <a:buClr>
                <a:srgbClr val="00B0F0"/>
              </a:buClr>
              <a:buSzPct val="100000"/>
              <a:tabLst/>
              <a:defRPr sz="1800" b="0" i="0" u="none" strike="noStrike" kern="0" cap="none" spc="0" baseline="0">
                <a:solidFill>
                  <a:srgbClr val="000000"/>
                </a:solidFill>
                <a:uFillTx/>
              </a:defRPr>
            </a:pPr>
            <a:endParaRPr lang="en-US" sz="1600" b="0" i="0" u="none" strike="noStrike" kern="1200" cap="none" spc="0" baseline="0" dirty="0" smtClean="0">
              <a:solidFill>
                <a:srgbClr val="000000"/>
              </a:solidFill>
              <a:uFillTx/>
              <a:latin typeface="Verdana" pitchFamily="34"/>
              <a:ea typeface="Verdana" pitchFamily="34"/>
              <a:cs typeface="Verdana" pitchFamily="34"/>
            </a:endParaRPr>
          </a:p>
          <a:p>
            <a:pPr marR="0" lvl="1" algn="l" defTabSz="914400" rtl="0" fontAlgn="auto" hangingPunct="1">
              <a:lnSpc>
                <a:spcPct val="100000"/>
              </a:lnSpc>
              <a:spcBef>
                <a:spcPts val="0"/>
              </a:spcBef>
              <a:spcAft>
                <a:spcPts val="0"/>
              </a:spcAft>
              <a:buClr>
                <a:srgbClr val="00B0F0"/>
              </a:buClr>
              <a:buSzPct val="100000"/>
              <a:tabLst/>
              <a:defRPr sz="1800" b="0" i="0" u="none" strike="noStrike" kern="0" cap="none" spc="0" baseline="0">
                <a:solidFill>
                  <a:srgbClr val="000000"/>
                </a:solidFill>
                <a:uFillTx/>
              </a:defRPr>
            </a:pPr>
            <a:endParaRPr lang="en-US" sz="1600" b="0" i="0" u="none" strike="noStrike" kern="1200" cap="none" spc="0" baseline="0" dirty="0" smtClean="0">
              <a:solidFill>
                <a:srgbClr val="000000"/>
              </a:solidFill>
              <a:uFillTx/>
              <a:latin typeface="Verdana" pitchFamily="34"/>
              <a:ea typeface="Verdana" pitchFamily="34"/>
              <a:cs typeface="Verdana" pitchFamily="34"/>
            </a:endParaRPr>
          </a:p>
          <a:p>
            <a:pPr marL="0" marR="0" lvl="2" algn="l" defTabSz="914400" rtl="0" fontAlgn="auto" hangingPunct="1">
              <a:lnSpc>
                <a:spcPct val="100000"/>
              </a:lnSpc>
              <a:spcBef>
                <a:spcPts val="0"/>
              </a:spcBef>
              <a:spcAft>
                <a:spcPts val="0"/>
              </a:spcAft>
              <a:buSzPts val="1600"/>
              <a:tabLst/>
              <a:defRPr sz="1800" b="0" i="0" u="none" strike="noStrike" kern="0" cap="none" spc="0" baseline="0">
                <a:solidFill>
                  <a:srgbClr val="000000"/>
                </a:solidFill>
                <a:uFillTx/>
              </a:defRPr>
            </a:pPr>
            <a:r>
              <a:rPr lang="en-US" sz="1200" dirty="0" smtClean="0">
                <a:solidFill>
                  <a:srgbClr val="00B0F0"/>
                </a:solidFill>
                <a:latin typeface="Verdana" pitchFamily="34" charset="0"/>
                <a:ea typeface="Verdana" pitchFamily="34" charset="0"/>
                <a:cs typeface="Verdana" pitchFamily="34" charset="0"/>
              </a:rPr>
              <a:t>*Johnson, Scholes and Whittington (2006). Exploring corporate strategy</a:t>
            </a:r>
            <a:r>
              <a:rPr lang="en-US" sz="1200" dirty="0">
                <a:solidFill>
                  <a:srgbClr val="00B0F0"/>
                </a:solidFill>
                <a:latin typeface="Verdana" pitchFamily="34" charset="0"/>
                <a:ea typeface="Verdana" pitchFamily="34" charset="0"/>
                <a:cs typeface="Verdana" pitchFamily="34" charset="0"/>
              </a:rPr>
              <a:t>. Pearson Prentice Hall. </a:t>
            </a:r>
            <a:endParaRPr lang="en-GB" sz="1200" dirty="0">
              <a:solidFill>
                <a:srgbClr val="00B0F0"/>
              </a:solidFill>
              <a:latin typeface="Verdana" pitchFamily="34" charset="0"/>
              <a:ea typeface="Verdana" pitchFamily="34" charset="0"/>
              <a:cs typeface="Verdana" pitchFamily="34" charset="0"/>
            </a:endParaRPr>
          </a:p>
        </p:txBody>
      </p:sp>
      <p:grpSp>
        <p:nvGrpSpPr>
          <p:cNvPr id="11" name="Group 10"/>
          <p:cNvGrpSpPr/>
          <p:nvPr/>
        </p:nvGrpSpPr>
        <p:grpSpPr>
          <a:xfrm>
            <a:off x="7092280" y="6309323"/>
            <a:ext cx="1943915" cy="457980"/>
            <a:chOff x="7092280" y="6309323"/>
            <a:chExt cx="1943915" cy="457980"/>
          </a:xfrm>
        </p:grpSpPr>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64209" y="6309323"/>
              <a:ext cx="771986" cy="389416"/>
            </a:xfrm>
            <a:prstGeom prst="rect">
              <a:avLst/>
            </a:prstGeom>
          </p:spPr>
        </p:pic>
        <p:pic>
          <p:nvPicPr>
            <p:cNvPr id="13" name="Picture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2280" y="6309323"/>
              <a:ext cx="1092906" cy="457980"/>
            </a:xfrm>
            <a:prstGeom prst="rect">
              <a:avLst/>
            </a:prstGeom>
          </p:spPr>
        </p:pic>
      </p:grpSp>
    </p:spTree>
    <p:extLst>
      <p:ext uri="{BB962C8B-B14F-4D97-AF65-F5344CB8AC3E}">
        <p14:creationId xmlns:p14="http://schemas.microsoft.com/office/powerpoint/2010/main" val="9238443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0"/>
          <p:cNvPicPr>
            <a:picLocks noChangeAspect="1"/>
          </p:cNvPicPr>
          <p:nvPr/>
        </p:nvPicPr>
        <p:blipFill>
          <a:blip r:embed="rId3"/>
          <a:srcRect r="10146"/>
          <a:stretch>
            <a:fillRect/>
          </a:stretch>
        </p:blipFill>
        <p:spPr>
          <a:xfrm>
            <a:off x="4499991" y="0"/>
            <a:ext cx="4644009" cy="6858000"/>
          </a:xfrm>
          <a:prstGeom prst="rect">
            <a:avLst/>
          </a:prstGeom>
          <a:noFill/>
          <a:ln>
            <a:noFill/>
          </a:ln>
        </p:spPr>
      </p:pic>
      <p:sp>
        <p:nvSpPr>
          <p:cNvPr id="5" name="TextBox 4"/>
          <p:cNvSpPr txBox="1"/>
          <p:nvPr/>
        </p:nvSpPr>
        <p:spPr>
          <a:xfrm>
            <a:off x="467541" y="1239140"/>
            <a:ext cx="6354454" cy="830997"/>
          </a:xfrm>
          <a:prstGeom prst="rect">
            <a:avLst/>
          </a:prstGeom>
          <a:noFill/>
          <a:ln>
            <a:noFill/>
          </a:ln>
        </p:spPr>
        <p:txBody>
          <a:bodyPr vert="horz" wrap="square" lIns="91440" tIns="45720" rIns="91440" bIns="45720" anchor="t" anchorCtr="0" compatLnSpc="1">
            <a:spAutoFit/>
          </a:bodyPr>
          <a:lstStyle/>
          <a:p>
            <a:r>
              <a:rPr lang="fi-FI" sz="2400" b="1" dirty="0" smtClean="0">
                <a:latin typeface="Verdana" pitchFamily="34" charset="0"/>
                <a:ea typeface="Verdana" pitchFamily="34" charset="0"/>
                <a:cs typeface="Verdana" pitchFamily="34" charset="0"/>
              </a:rPr>
              <a:t>Courses </a:t>
            </a:r>
            <a:r>
              <a:rPr lang="fi-FI" sz="2400" b="1" dirty="0">
                <a:latin typeface="Verdana" pitchFamily="34" charset="0"/>
                <a:ea typeface="Verdana" pitchFamily="34" charset="0"/>
                <a:cs typeface="Verdana" pitchFamily="34" charset="0"/>
              </a:rPr>
              <a:t>and </a:t>
            </a:r>
            <a:r>
              <a:rPr lang="fi-FI" sz="2400" b="1" dirty="0" err="1">
                <a:latin typeface="Verdana" pitchFamily="34" charset="0"/>
                <a:ea typeface="Verdana" pitchFamily="34" charset="0"/>
                <a:cs typeface="Verdana" pitchFamily="34" charset="0"/>
              </a:rPr>
              <a:t>pedagogic</a:t>
            </a:r>
            <a:r>
              <a:rPr lang="fi-FI" sz="2400" b="1" dirty="0">
                <a:latin typeface="Verdana" pitchFamily="34" charset="0"/>
                <a:ea typeface="Verdana" pitchFamily="34" charset="0"/>
                <a:cs typeface="Verdana" pitchFamily="34" charset="0"/>
              </a:rPr>
              <a:t> </a:t>
            </a:r>
            <a:r>
              <a:rPr lang="fi-FI" sz="2400" b="1" dirty="0" err="1">
                <a:latin typeface="Verdana" pitchFamily="34" charset="0"/>
                <a:ea typeface="Verdana" pitchFamily="34" charset="0"/>
                <a:cs typeface="Verdana" pitchFamily="34" charset="0"/>
              </a:rPr>
              <a:t>background</a:t>
            </a:r>
            <a:r>
              <a:rPr lang="fi-FI" sz="2400" b="1" dirty="0">
                <a:latin typeface="Verdana" pitchFamily="34" charset="0"/>
                <a:ea typeface="Verdana" pitchFamily="34" charset="0"/>
                <a:cs typeface="Verdana" pitchFamily="34" charset="0"/>
              </a:rPr>
              <a:t> </a:t>
            </a:r>
          </a:p>
          <a:p>
            <a:r>
              <a:rPr lang="en-US" sz="2400" b="1" dirty="0">
                <a:latin typeface="Verdana" pitchFamily="34" charset="0"/>
                <a:ea typeface="Verdana" pitchFamily="34" charset="0"/>
                <a:cs typeface="Verdana" pitchFamily="34" charset="0"/>
              </a:rPr>
              <a:t>of the CSF Study Module</a:t>
            </a:r>
          </a:p>
        </p:txBody>
      </p:sp>
      <p:sp>
        <p:nvSpPr>
          <p:cNvPr id="6" name="TextBox 2"/>
          <p:cNvSpPr txBox="1"/>
          <p:nvPr/>
        </p:nvSpPr>
        <p:spPr>
          <a:xfrm>
            <a:off x="467541" y="2132856"/>
            <a:ext cx="7171192" cy="4216539"/>
          </a:xfrm>
          <a:prstGeom prst="rect">
            <a:avLst/>
          </a:prstGeom>
          <a:noFill/>
          <a:ln>
            <a:noFill/>
          </a:ln>
        </p:spPr>
        <p:txBody>
          <a:bodyPr vert="horz" wrap="square" lIns="91440" tIns="45720" rIns="91440" bIns="45720" anchor="t" anchorCtr="0" compatLnSpc="1">
            <a:spAutoFit/>
          </a:bodyPr>
          <a:lstStyle/>
          <a:p>
            <a:pPr marL="285750" indent="-285750">
              <a:spcAft>
                <a:spcPts val="1200"/>
              </a:spcAft>
              <a:buFont typeface="Courier New" pitchFamily="49" charset="0"/>
              <a:buChar char="o"/>
            </a:pPr>
            <a:r>
              <a:rPr lang="en-US" sz="1600" dirty="0" smtClean="0">
                <a:latin typeface="Verdana" pitchFamily="34" charset="0"/>
                <a:ea typeface="Verdana" pitchFamily="34" charset="0"/>
                <a:cs typeface="Verdana" pitchFamily="34" charset="0"/>
              </a:rPr>
              <a:t>The CSF Study Module is based on problem-based learning. </a:t>
            </a:r>
          </a:p>
          <a:p>
            <a:pPr marL="285750" indent="-285750">
              <a:spcAft>
                <a:spcPts val="1200"/>
              </a:spcAft>
              <a:buFont typeface="Courier New" pitchFamily="49" charset="0"/>
              <a:buChar char="o"/>
            </a:pPr>
            <a:r>
              <a:rPr lang="en-US" sz="1600" dirty="0" smtClean="0">
                <a:latin typeface="Verdana" pitchFamily="34" charset="0"/>
                <a:ea typeface="Verdana" pitchFamily="34" charset="0"/>
                <a:cs typeface="Verdana" pitchFamily="34" charset="0"/>
              </a:rPr>
              <a:t>The learning process is structured around applied research and business-life oriented information. </a:t>
            </a:r>
          </a:p>
          <a:p>
            <a:pPr marL="285750" indent="-285750">
              <a:spcAft>
                <a:spcPts val="1200"/>
              </a:spcAft>
              <a:buFont typeface="Courier New" pitchFamily="49" charset="0"/>
              <a:buChar char="o"/>
            </a:pPr>
            <a:r>
              <a:rPr lang="en-US" sz="1600" dirty="0" smtClean="0">
                <a:latin typeface="Verdana" pitchFamily="34" charset="0"/>
                <a:ea typeface="Verdana" pitchFamily="34" charset="0"/>
                <a:cs typeface="Verdana" pitchFamily="34" charset="0"/>
              </a:rPr>
              <a:t>Creativity and </a:t>
            </a:r>
            <a:r>
              <a:rPr lang="en-US" sz="1600" dirty="0" err="1" smtClean="0">
                <a:latin typeface="Verdana" pitchFamily="34" charset="0"/>
                <a:ea typeface="Verdana" pitchFamily="34" charset="0"/>
                <a:cs typeface="Verdana" pitchFamily="34" charset="0"/>
              </a:rPr>
              <a:t>multidisciplinarity</a:t>
            </a:r>
            <a:r>
              <a:rPr lang="en-US" sz="1600" dirty="0" smtClean="0">
                <a:latin typeface="Verdana" pitchFamily="34" charset="0"/>
                <a:ea typeface="Verdana" pitchFamily="34" charset="0"/>
                <a:cs typeface="Verdana" pitchFamily="34" charset="0"/>
              </a:rPr>
              <a:t> are used to solve real-life company challenges, and generate new insights and the development of holistic thinking. </a:t>
            </a:r>
          </a:p>
          <a:p>
            <a:pPr marL="285750" indent="-285750">
              <a:spcAft>
                <a:spcPts val="1200"/>
              </a:spcAft>
              <a:buFont typeface="Courier New" pitchFamily="49" charset="0"/>
              <a:buChar char="o"/>
            </a:pPr>
            <a:r>
              <a:rPr lang="en-US" sz="1600" dirty="0" smtClean="0">
                <a:latin typeface="Verdana" pitchFamily="34" charset="0"/>
                <a:ea typeface="Verdana" pitchFamily="34" charset="0"/>
                <a:cs typeface="Verdana" pitchFamily="34" charset="0"/>
              </a:rPr>
              <a:t>CSF Study Module combines face-to-face and virtual learning.</a:t>
            </a:r>
          </a:p>
          <a:p>
            <a:pPr marL="285750" indent="-285750">
              <a:spcAft>
                <a:spcPts val="1200"/>
              </a:spcAft>
              <a:buFont typeface="Courier New" pitchFamily="49" charset="0"/>
              <a:buChar char="o"/>
            </a:pPr>
            <a:r>
              <a:rPr lang="en-US" sz="1600" dirty="0" smtClean="0">
                <a:latin typeface="Verdana" pitchFamily="34" charset="0"/>
                <a:ea typeface="Verdana" pitchFamily="34" charset="0"/>
                <a:cs typeface="Verdana" pitchFamily="34" charset="0"/>
              </a:rPr>
              <a:t>The modular structure of the CSF Study Module provides an opportunity to apply CSF to different disciplines.</a:t>
            </a:r>
          </a:p>
          <a:p>
            <a:pPr marL="285750" indent="-285750">
              <a:spcAft>
                <a:spcPts val="1200"/>
              </a:spcAft>
              <a:buFont typeface="Courier New" pitchFamily="49" charset="0"/>
              <a:buChar char="o"/>
            </a:pPr>
            <a:r>
              <a:rPr lang="en-US" sz="1600" dirty="0" smtClean="0">
                <a:latin typeface="Verdana" pitchFamily="34" charset="0"/>
                <a:ea typeface="Verdana" pitchFamily="34" charset="0"/>
                <a:cs typeface="Verdana" pitchFamily="34" charset="0"/>
              </a:rPr>
              <a:t>The CSF Study Module is provided in English and in Spanish. </a:t>
            </a:r>
          </a:p>
          <a:p>
            <a:pPr marL="285750" indent="-285750">
              <a:spcAft>
                <a:spcPts val="1200"/>
              </a:spcAft>
              <a:buFont typeface="Courier New" pitchFamily="49" charset="0"/>
              <a:buChar char="o"/>
            </a:pPr>
            <a:r>
              <a:rPr lang="en-US" sz="1600" dirty="0" smtClean="0">
                <a:latin typeface="Verdana" pitchFamily="34" charset="0"/>
                <a:ea typeface="Verdana" pitchFamily="34" charset="0"/>
                <a:cs typeface="Verdana" pitchFamily="34" charset="0"/>
              </a:rPr>
              <a:t>The CSF Study Module comprises of six different courses, a kick off – introductory course and final task which combines what has been learnt and functions as demonstration of the learning.</a:t>
            </a:r>
            <a:endParaRPr lang="en-GB" sz="1600" dirty="0">
              <a:latin typeface="Verdana" pitchFamily="34" charset="0"/>
              <a:ea typeface="Verdana" pitchFamily="34" charset="0"/>
              <a:cs typeface="Verdana" pitchFamily="34" charset="0"/>
            </a:endParaRPr>
          </a:p>
        </p:txBody>
      </p:sp>
      <p:grpSp>
        <p:nvGrpSpPr>
          <p:cNvPr id="8" name="Group 7"/>
          <p:cNvGrpSpPr/>
          <p:nvPr/>
        </p:nvGrpSpPr>
        <p:grpSpPr>
          <a:xfrm>
            <a:off x="7092280" y="6309323"/>
            <a:ext cx="1943915" cy="457980"/>
            <a:chOff x="7092280" y="6309323"/>
            <a:chExt cx="1943915" cy="457980"/>
          </a:xfrm>
        </p:grpSpPr>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64209" y="6309323"/>
              <a:ext cx="771986" cy="389416"/>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2280" y="6309323"/>
              <a:ext cx="1092906" cy="457980"/>
            </a:xfrm>
            <a:prstGeom prst="rect">
              <a:avLst/>
            </a:prstGeom>
          </p:spPr>
        </p:pic>
      </p:grpSp>
    </p:spTree>
    <p:extLst>
      <p:ext uri="{BB962C8B-B14F-4D97-AF65-F5344CB8AC3E}">
        <p14:creationId xmlns:p14="http://schemas.microsoft.com/office/powerpoint/2010/main" val="2493202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ome.org.aalto.fi\toraviit\data\Desktop\tanjan_kopio27_11_2012\PROJECTS\CSF\CSF_project\dissemination_external - valorisation\DEL_27_final_brochure\_brochure_templates_EN\cours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188640"/>
            <a:ext cx="7815039" cy="656002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2"/>
          <p:cNvSpPr txBox="1"/>
          <p:nvPr/>
        </p:nvSpPr>
        <p:spPr>
          <a:xfrm>
            <a:off x="179512" y="332656"/>
            <a:ext cx="5688628" cy="461665"/>
          </a:xfrm>
          <a:prstGeom prst="rect">
            <a:avLst/>
          </a:prstGeom>
          <a:noFill/>
          <a:ln>
            <a:noFill/>
          </a:ln>
        </p:spPr>
        <p:txBody>
          <a:bodyPr vert="horz" wrap="square" lIns="91440" tIns="45720" rIns="91440" bIns="45720" anchor="t" anchorCtr="0" compatLnSpc="1">
            <a:spAutoFit/>
          </a:bodyPr>
          <a:lstStyle/>
          <a:p>
            <a:r>
              <a:rPr lang="en-GB" sz="2400" b="1" dirty="0" smtClean="0">
                <a:latin typeface="Verdana" pitchFamily="34" charset="0"/>
                <a:ea typeface="Verdana" pitchFamily="34" charset="0"/>
                <a:cs typeface="Verdana" pitchFamily="34" charset="0"/>
              </a:rPr>
              <a:t>The CSF courses</a:t>
            </a:r>
            <a:endParaRPr lang="en-GB" sz="2400" b="1" dirty="0">
              <a:latin typeface="Verdana" pitchFamily="34" charset="0"/>
              <a:ea typeface="Verdana" pitchFamily="34" charset="0"/>
              <a:cs typeface="Verdana" pitchFamily="34" charset="0"/>
            </a:endParaRPr>
          </a:p>
        </p:txBody>
      </p:sp>
      <p:sp>
        <p:nvSpPr>
          <p:cNvPr id="8" name="TextBox 3"/>
          <p:cNvSpPr txBox="1"/>
          <p:nvPr/>
        </p:nvSpPr>
        <p:spPr>
          <a:xfrm>
            <a:off x="5767829" y="332656"/>
            <a:ext cx="2907678" cy="779026"/>
          </a:xfrm>
          <a:prstGeom prst="ellipse">
            <a:avLst/>
          </a:prstGeom>
          <a:solidFill>
            <a:srgbClr val="FD0398"/>
          </a:solidFill>
          <a:ln>
            <a:noFill/>
          </a:ln>
        </p:spPr>
        <p:txBody>
          <a:bodyPr vert="horz" wrap="square" lIns="91440" tIns="45720" rIns="91440" bIns="45720" anchor="t" anchorCtr="0" compatLnSpc="1">
            <a:spAutoFit/>
          </a:bodyPr>
          <a:lstStyle/>
          <a:p>
            <a:pPr marR="0" lvl="0" algn="l" defTabSz="914400" rtl="0" fontAlgn="auto" hangingPunct="1">
              <a:lnSpc>
                <a:spcPct val="100000"/>
              </a:lnSpc>
              <a:spcBef>
                <a:spcPts val="0"/>
              </a:spcBef>
              <a:spcAft>
                <a:spcPts val="0"/>
              </a:spcAft>
              <a:buSzPct val="100000"/>
              <a:tabLst/>
              <a:defRPr sz="1800" b="0" i="0" u="none" strike="noStrike" kern="0" cap="none" spc="0" baseline="0">
                <a:solidFill>
                  <a:srgbClr val="000000"/>
                </a:solidFill>
                <a:uFillTx/>
              </a:defRPr>
            </a:pPr>
            <a:r>
              <a:rPr lang="fi-FI" sz="1000" b="1" dirty="0" smtClean="0">
                <a:solidFill>
                  <a:schemeClr val="bg1"/>
                </a:solidFill>
                <a:latin typeface="Verdana" pitchFamily="34" charset="0"/>
                <a:ea typeface="Verdana" pitchFamily="34" charset="0"/>
                <a:cs typeface="Verdana" pitchFamily="34" charset="0"/>
              </a:rPr>
              <a:t>   CSF KICK-OFF COURSE</a:t>
            </a:r>
          </a:p>
          <a:p>
            <a:pPr marR="0" lvl="0" algn="ctr" defTabSz="914400" rtl="0" fontAlgn="auto" hangingPunct="1">
              <a:lnSpc>
                <a:spcPct val="100000"/>
              </a:lnSpc>
              <a:spcBef>
                <a:spcPts val="0"/>
              </a:spcBef>
              <a:spcAft>
                <a:spcPts val="0"/>
              </a:spcAft>
              <a:buSzPct val="100000"/>
              <a:tabLst/>
              <a:defRPr sz="1800" b="0" i="0" u="none" strike="noStrike" kern="0" cap="none" spc="0" baseline="0">
                <a:solidFill>
                  <a:srgbClr val="000000"/>
                </a:solidFill>
                <a:uFillTx/>
              </a:defRPr>
            </a:pPr>
            <a:r>
              <a:rPr lang="fi-FI" sz="1000" b="1" dirty="0" err="1" smtClean="0">
                <a:solidFill>
                  <a:schemeClr val="bg1"/>
                </a:solidFill>
                <a:latin typeface="Verdana" pitchFamily="34" charset="0"/>
                <a:ea typeface="Verdana" pitchFamily="34" charset="0"/>
                <a:cs typeface="Verdana" pitchFamily="34" charset="0"/>
              </a:rPr>
              <a:t>What</a:t>
            </a:r>
            <a:r>
              <a:rPr lang="fi-FI" sz="1000" b="1" dirty="0" smtClean="0">
                <a:solidFill>
                  <a:schemeClr val="bg1"/>
                </a:solidFill>
                <a:latin typeface="Verdana" pitchFamily="34" charset="0"/>
                <a:ea typeface="Verdana" pitchFamily="34" charset="0"/>
                <a:cs typeface="Verdana" pitchFamily="34" charset="0"/>
              </a:rPr>
              <a:t> is CSF </a:t>
            </a:r>
            <a:r>
              <a:rPr lang="fi-FI" sz="1000" b="1" dirty="0" err="1" smtClean="0">
                <a:solidFill>
                  <a:schemeClr val="bg1"/>
                </a:solidFill>
                <a:latin typeface="Verdana" pitchFamily="34" charset="0"/>
                <a:ea typeface="Verdana" pitchFamily="34" charset="0"/>
                <a:cs typeface="Verdana" pitchFamily="34" charset="0"/>
              </a:rPr>
              <a:t>about</a:t>
            </a:r>
            <a:r>
              <a:rPr lang="fi-FI" sz="1000" b="1" dirty="0" smtClean="0">
                <a:solidFill>
                  <a:schemeClr val="bg1"/>
                </a:solidFill>
                <a:latin typeface="Verdana" pitchFamily="34" charset="0"/>
                <a:ea typeface="Verdana" pitchFamily="34" charset="0"/>
                <a:cs typeface="Verdana" pitchFamily="34" charset="0"/>
              </a:rPr>
              <a:t>, </a:t>
            </a:r>
            <a:r>
              <a:rPr lang="fi-FI" sz="1000" b="1" dirty="0" err="1" smtClean="0">
                <a:solidFill>
                  <a:schemeClr val="bg1"/>
                </a:solidFill>
                <a:latin typeface="Verdana" pitchFamily="34" charset="0"/>
                <a:ea typeface="Verdana" pitchFamily="34" charset="0"/>
                <a:cs typeface="Verdana" pitchFamily="34" charset="0"/>
              </a:rPr>
              <a:t>opening</a:t>
            </a:r>
            <a:r>
              <a:rPr lang="fi-FI" sz="1000" b="1" dirty="0" smtClean="0">
                <a:solidFill>
                  <a:schemeClr val="bg1"/>
                </a:solidFill>
                <a:latin typeface="Verdana" pitchFamily="34" charset="0"/>
                <a:ea typeface="Verdana" pitchFamily="34" charset="0"/>
                <a:cs typeface="Verdana" pitchFamily="34" charset="0"/>
              </a:rPr>
              <a:t> </a:t>
            </a:r>
            <a:r>
              <a:rPr lang="fi-FI" sz="1000" b="1" dirty="0" err="1" smtClean="0">
                <a:solidFill>
                  <a:schemeClr val="bg1"/>
                </a:solidFill>
                <a:latin typeface="Verdana" pitchFamily="34" charset="0"/>
                <a:ea typeface="Verdana" pitchFamily="34" charset="0"/>
                <a:cs typeface="Verdana" pitchFamily="34" charset="0"/>
              </a:rPr>
              <a:t>minds</a:t>
            </a:r>
            <a:r>
              <a:rPr lang="fi-FI" sz="1000" b="1" dirty="0" smtClean="0">
                <a:solidFill>
                  <a:schemeClr val="bg1"/>
                </a:solidFill>
                <a:latin typeface="Verdana" pitchFamily="34" charset="0"/>
                <a:ea typeface="Verdana" pitchFamily="34" charset="0"/>
                <a:cs typeface="Verdana" pitchFamily="34" charset="0"/>
              </a:rPr>
              <a:t>, </a:t>
            </a:r>
            <a:r>
              <a:rPr lang="fi-FI" sz="1000" b="1" dirty="0" err="1" smtClean="0">
                <a:solidFill>
                  <a:schemeClr val="bg1"/>
                </a:solidFill>
                <a:latin typeface="Verdana" pitchFamily="34" charset="0"/>
                <a:ea typeface="Verdana" pitchFamily="34" charset="0"/>
                <a:cs typeface="Verdana" pitchFamily="34" charset="0"/>
              </a:rPr>
              <a:t>try-out</a:t>
            </a:r>
            <a:endParaRPr lang="fi-FI" sz="1000" b="1" dirty="0" smtClean="0">
              <a:solidFill>
                <a:schemeClr val="bg1"/>
              </a:solidFill>
              <a:latin typeface="Verdana" pitchFamily="34" charset="0"/>
              <a:ea typeface="Verdana" pitchFamily="34" charset="0"/>
              <a:cs typeface="Verdana" pitchFamily="34" charset="0"/>
            </a:endParaRPr>
          </a:p>
        </p:txBody>
      </p:sp>
      <p:grpSp>
        <p:nvGrpSpPr>
          <p:cNvPr id="12" name="Group 11"/>
          <p:cNvGrpSpPr/>
          <p:nvPr/>
        </p:nvGrpSpPr>
        <p:grpSpPr>
          <a:xfrm>
            <a:off x="7092280" y="6309323"/>
            <a:ext cx="1943915" cy="457980"/>
            <a:chOff x="7092280" y="6309323"/>
            <a:chExt cx="1943915" cy="457980"/>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64209" y="6309323"/>
              <a:ext cx="771986" cy="389416"/>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92280" y="6309323"/>
              <a:ext cx="1092906" cy="457980"/>
            </a:xfrm>
            <a:prstGeom prst="rect">
              <a:avLst/>
            </a:prstGeom>
          </p:spPr>
        </p:pic>
      </p:grpSp>
    </p:spTree>
    <p:extLst>
      <p:ext uri="{BB962C8B-B14F-4D97-AF65-F5344CB8AC3E}">
        <p14:creationId xmlns:p14="http://schemas.microsoft.com/office/powerpoint/2010/main" val="11229478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970</TotalTime>
  <Words>1686</Words>
  <Application>Microsoft Office PowerPoint</Application>
  <PresentationFormat>On-screen Show (4:3)</PresentationFormat>
  <Paragraphs>201</Paragraphs>
  <Slides>18</Slides>
  <Notes>7</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santank1</dc:creator>
  <cp:lastModifiedBy>Oraviita Tanja</cp:lastModifiedBy>
  <cp:revision>66</cp:revision>
  <dcterms:created xsi:type="dcterms:W3CDTF">2011-11-22T13:14:08Z</dcterms:created>
  <dcterms:modified xsi:type="dcterms:W3CDTF">2013-08-30T17:15:41Z</dcterms:modified>
</cp:coreProperties>
</file>