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75" r:id="rId3"/>
    <p:sldId id="278" r:id="rId4"/>
    <p:sldId id="279" r:id="rId5"/>
    <p:sldId id="280" r:id="rId6"/>
    <p:sldId id="263" r:id="rId7"/>
    <p:sldId id="282" r:id="rId8"/>
    <p:sldId id="283" r:id="rId9"/>
    <p:sldId id="284" r:id="rId10"/>
    <p:sldId id="285" r:id="rId11"/>
    <p:sldId id="276" r:id="rId12"/>
    <p:sldId id="287" r:id="rId13"/>
    <p:sldId id="286" r:id="rId14"/>
    <p:sldId id="277" r:id="rId15"/>
    <p:sldId id="288" r:id="rId16"/>
    <p:sldId id="289" r:id="rId17"/>
    <p:sldId id="291" r:id="rId18"/>
    <p:sldId id="290" r:id="rId19"/>
    <p:sldId id="272" r:id="rId2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0" autoAdjust="0"/>
  </p:normalViewPr>
  <p:slideViewPr>
    <p:cSldViewPr>
      <p:cViewPr>
        <p:scale>
          <a:sx n="60" d="100"/>
          <a:sy n="6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endParaRPr lang="fi-FI"/>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fld id="{5EC624EF-5083-4E57-B4C6-036E69E69AA1}" type="datetime1">
              <a:rPr lang="fi-FI"/>
              <a:pPr lvl="0"/>
              <a:t>4.9.2013</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endParaRPr lang="fi-FI"/>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fld id="{A6E3EAB1-DDC0-446A-BF22-90FCBF117CC0}" type="slidenum">
              <a:t>‹#›</a:t>
            </a:fld>
            <a:endParaRPr lang="fi-FI"/>
          </a:p>
        </p:txBody>
      </p:sp>
    </p:spTree>
    <p:extLst>
      <p:ext uri="{BB962C8B-B14F-4D97-AF65-F5344CB8AC3E}">
        <p14:creationId xmlns:p14="http://schemas.microsoft.com/office/powerpoint/2010/main" val="480291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smtClean="0">
                <a:solidFill>
                  <a:srgbClr val="000000"/>
                </a:solidFill>
                <a:effectLst/>
                <a:uFillTx/>
                <a:latin typeface="Calibri"/>
              </a:rPr>
              <a:t>This is the kick-off introductory course for the Creative Strategic Foresight Study Module (CSF). Its aim is to open minds towards the areas of the CSF Study Module and creativity, thinking beyond traditional academic solutions only. Creativity is about open-ended solutions and the greatest creative minds have always been rebellious.</a:t>
            </a:r>
            <a:br>
              <a:rPr lang="en-US" sz="1200" b="0" i="0" u="none" strike="noStrike" kern="1200" cap="none" spc="0" baseline="0" dirty="0" smtClean="0">
                <a:solidFill>
                  <a:srgbClr val="000000"/>
                </a:solidFill>
                <a:effectLst/>
                <a:uFillTx/>
                <a:latin typeface="Calibri"/>
              </a:rPr>
            </a:br>
            <a:r>
              <a:rPr lang="en-US" sz="1200" b="0" i="0" u="none" strike="noStrike" kern="1200" cap="none" spc="0" baseline="0" dirty="0" smtClean="0">
                <a:solidFill>
                  <a:srgbClr val="000000"/>
                </a:solidFill>
                <a:effectLst/>
                <a:uFillTx/>
                <a:latin typeface="Calibri"/>
              </a:rPr>
              <a:t>Like Albert Einstein said "The true sign of intelligence is not knowledge but imagination".</a:t>
            </a:r>
            <a:endParaRPr lang="fi-FI" dirty="0" smtClean="0"/>
          </a:p>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a:t>
            </a:fld>
            <a:endParaRPr lang="fi-FI"/>
          </a:p>
        </p:txBody>
      </p:sp>
    </p:spTree>
    <p:extLst>
      <p:ext uri="{BB962C8B-B14F-4D97-AF65-F5344CB8AC3E}">
        <p14:creationId xmlns:p14="http://schemas.microsoft.com/office/powerpoint/2010/main" val="160991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14</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15</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r>
              <a:rPr lang="fi-FI" dirty="0" err="1" smtClean="0"/>
              <a:t>This</a:t>
            </a:r>
            <a:r>
              <a:rPr lang="fi-FI" dirty="0" smtClean="0"/>
              <a:t> </a:t>
            </a:r>
            <a:r>
              <a:rPr lang="fi-FI" dirty="0" err="1" smtClean="0"/>
              <a:t>course</a:t>
            </a:r>
            <a:r>
              <a:rPr lang="fi-FI" dirty="0" smtClean="0"/>
              <a:t> is </a:t>
            </a:r>
            <a:r>
              <a:rPr lang="fi-FI" dirty="0" err="1" smtClean="0"/>
              <a:t>about</a:t>
            </a:r>
            <a:r>
              <a:rPr lang="fi-FI" dirty="0" smtClean="0"/>
              <a:t> CSF. </a:t>
            </a:r>
            <a:r>
              <a:rPr lang="fi-FI" dirty="0" err="1" smtClean="0"/>
              <a:t>All</a:t>
            </a:r>
            <a:r>
              <a:rPr lang="fi-FI" dirty="0" smtClean="0"/>
              <a:t> CSF </a:t>
            </a:r>
            <a:r>
              <a:rPr lang="fi-FI" dirty="0" err="1" smtClean="0"/>
              <a:t>suffer</a:t>
            </a:r>
            <a:r>
              <a:rPr lang="fi-FI" dirty="0" smtClean="0"/>
              <a:t> </a:t>
            </a:r>
            <a:r>
              <a:rPr lang="fi-FI" dirty="0" err="1" smtClean="0"/>
              <a:t>from</a:t>
            </a:r>
            <a:r>
              <a:rPr lang="fi-FI" dirty="0" smtClean="0"/>
              <a:t> </a:t>
            </a:r>
            <a:r>
              <a:rPr lang="fi-FI" dirty="0" err="1" smtClean="0"/>
              <a:t>influction</a:t>
            </a:r>
            <a:r>
              <a:rPr lang="fi-FI" dirty="0" smtClean="0"/>
              <a:t>. </a:t>
            </a:r>
            <a:r>
              <a:rPr lang="fi-FI" dirty="0" err="1" smtClean="0"/>
              <a:t>Creativity</a:t>
            </a:r>
            <a:r>
              <a:rPr lang="fi-FI" baseline="0" dirty="0" smtClean="0"/>
              <a:t> </a:t>
            </a:r>
            <a:r>
              <a:rPr lang="fi-FI" baseline="0" dirty="0" err="1" smtClean="0"/>
              <a:t>has</a:t>
            </a:r>
            <a:r>
              <a:rPr lang="fi-FI" baseline="0" dirty="0" smtClean="0"/>
              <a:t> </a:t>
            </a:r>
            <a:r>
              <a:rPr lang="fi-FI" baseline="0" dirty="0" err="1" smtClean="0"/>
              <a:t>become</a:t>
            </a:r>
            <a:r>
              <a:rPr lang="fi-FI" baseline="0" dirty="0" smtClean="0"/>
              <a:t> the *IT* </a:t>
            </a:r>
            <a:r>
              <a:rPr lang="fi-FI" baseline="0" dirty="0" err="1" smtClean="0"/>
              <a:t>word</a:t>
            </a:r>
            <a:r>
              <a:rPr lang="fi-FI" baseline="0" dirty="0" smtClean="0"/>
              <a:t> for </a:t>
            </a:r>
            <a:r>
              <a:rPr lang="fi-FI" baseline="0" dirty="0" err="1" smtClean="0"/>
              <a:t>yuppies</a:t>
            </a:r>
            <a:r>
              <a:rPr lang="fi-FI" baseline="0" dirty="0" smtClean="0"/>
              <a:t> and </a:t>
            </a:r>
            <a:r>
              <a:rPr lang="fi-FI" baseline="0" dirty="0" err="1" smtClean="0"/>
              <a:t>anyone</a:t>
            </a:r>
            <a:r>
              <a:rPr lang="fi-FI" baseline="0" dirty="0" smtClean="0"/>
              <a:t> </a:t>
            </a:r>
            <a:r>
              <a:rPr lang="fi-FI" baseline="0" dirty="0" err="1" smtClean="0"/>
              <a:t>but</a:t>
            </a:r>
            <a:r>
              <a:rPr lang="fi-FI" baseline="0" dirty="0" smtClean="0"/>
              <a:t> the </a:t>
            </a:r>
            <a:r>
              <a:rPr lang="fi-FI" baseline="0" dirty="0" err="1" smtClean="0"/>
              <a:t>most</a:t>
            </a:r>
            <a:r>
              <a:rPr lang="fi-FI" baseline="0" dirty="0" smtClean="0"/>
              <a:t> </a:t>
            </a:r>
            <a:r>
              <a:rPr lang="fi-FI" baseline="0" dirty="0" err="1" smtClean="0"/>
              <a:t>creative</a:t>
            </a:r>
            <a:r>
              <a:rPr lang="fi-FI" baseline="0" dirty="0" smtClean="0"/>
              <a:t> </a:t>
            </a:r>
            <a:r>
              <a:rPr lang="fi-FI" baseline="0" dirty="0" err="1" smtClean="0"/>
              <a:t>ones</a:t>
            </a:r>
            <a:r>
              <a:rPr lang="fi-FI" baseline="0" dirty="0" smtClean="0"/>
              <a:t>; </a:t>
            </a:r>
            <a:r>
              <a:rPr lang="fi-FI" baseline="0" dirty="0" err="1" smtClean="0"/>
              <a:t>Foresight</a:t>
            </a:r>
            <a:r>
              <a:rPr lang="fi-FI" baseline="0" dirty="0" smtClean="0"/>
              <a:t> – </a:t>
            </a:r>
            <a:r>
              <a:rPr lang="fi-FI" baseline="0" dirty="0" err="1" smtClean="0"/>
              <a:t>trends</a:t>
            </a:r>
            <a:r>
              <a:rPr lang="fi-FI" baseline="0" dirty="0" smtClean="0"/>
              <a:t> is </a:t>
            </a:r>
            <a:r>
              <a:rPr lang="fi-FI" baseline="0" dirty="0" err="1" smtClean="0"/>
              <a:t>found</a:t>
            </a:r>
            <a:r>
              <a:rPr lang="fi-FI" baseline="0" dirty="0" smtClean="0"/>
              <a:t> in the </a:t>
            </a:r>
            <a:r>
              <a:rPr lang="fi-FI" baseline="0" dirty="0" err="1" smtClean="0"/>
              <a:t>blogs</a:t>
            </a:r>
            <a:r>
              <a:rPr lang="fi-FI" baseline="0" dirty="0" smtClean="0"/>
              <a:t> of </a:t>
            </a:r>
            <a:r>
              <a:rPr lang="fi-FI" baseline="0" dirty="0" err="1" smtClean="0"/>
              <a:t>any</a:t>
            </a:r>
            <a:r>
              <a:rPr lang="fi-FI" baseline="0" dirty="0" smtClean="0"/>
              <a:t> </a:t>
            </a:r>
            <a:r>
              <a:rPr lang="fi-FI" baseline="0" dirty="0" err="1" smtClean="0"/>
              <a:t>fashion</a:t>
            </a:r>
            <a:r>
              <a:rPr lang="fi-FI" baseline="0" dirty="0" smtClean="0"/>
              <a:t> </a:t>
            </a:r>
            <a:r>
              <a:rPr lang="fi-FI" baseline="0" dirty="0" err="1" smtClean="0"/>
              <a:t>victim</a:t>
            </a:r>
            <a:r>
              <a:rPr lang="fi-FI" baseline="0" dirty="0" smtClean="0"/>
              <a:t>’ teen </a:t>
            </a:r>
            <a:r>
              <a:rPr lang="fi-FI" baseline="0" dirty="0" err="1" smtClean="0"/>
              <a:t>girl</a:t>
            </a:r>
            <a:r>
              <a:rPr lang="fi-FI" baseline="0" dirty="0" smtClean="0"/>
              <a:t> </a:t>
            </a:r>
            <a:r>
              <a:rPr lang="fi-FI" baseline="0" dirty="0" err="1" smtClean="0"/>
              <a:t>bloggers</a:t>
            </a:r>
            <a:r>
              <a:rPr lang="fi-FI" baseline="0" dirty="0" smtClean="0"/>
              <a:t> and ’</a:t>
            </a:r>
            <a:r>
              <a:rPr lang="fi-FI" baseline="0" dirty="0" err="1" smtClean="0"/>
              <a:t>Strategy</a:t>
            </a:r>
            <a:r>
              <a:rPr lang="fi-FI" baseline="0" dirty="0" smtClean="0"/>
              <a:t>’ </a:t>
            </a:r>
            <a:r>
              <a:rPr lang="fi-FI" baseline="0" dirty="0" err="1" smtClean="0"/>
              <a:t>seems</a:t>
            </a:r>
            <a:r>
              <a:rPr lang="fi-FI" baseline="0" dirty="0" smtClean="0"/>
              <a:t> to </a:t>
            </a:r>
            <a:r>
              <a:rPr lang="fi-FI" baseline="0" dirty="0" err="1" smtClean="0"/>
              <a:t>have</a:t>
            </a:r>
            <a:r>
              <a:rPr lang="fi-FI" baseline="0" dirty="0" smtClean="0"/>
              <a:t> </a:t>
            </a:r>
            <a:r>
              <a:rPr lang="fi-FI" baseline="0" dirty="0" err="1" smtClean="0"/>
              <a:t>been</a:t>
            </a:r>
            <a:r>
              <a:rPr lang="fi-FI" baseline="0" dirty="0" smtClean="0"/>
              <a:t> </a:t>
            </a:r>
            <a:r>
              <a:rPr lang="fi-FI" baseline="0" dirty="0" err="1" smtClean="0"/>
              <a:t>forgotten</a:t>
            </a:r>
            <a:r>
              <a:rPr lang="fi-FI" baseline="0" dirty="0" smtClean="0"/>
              <a:t> </a:t>
            </a:r>
            <a:r>
              <a:rPr lang="fi-FI" baseline="0" dirty="0" err="1" smtClean="0"/>
              <a:t>its</a:t>
            </a:r>
            <a:r>
              <a:rPr lang="fi-FI" baseline="0" dirty="0" smtClean="0"/>
              <a:t> common </a:t>
            </a:r>
            <a:r>
              <a:rPr lang="fi-FI" baseline="0" dirty="0" err="1" smtClean="0"/>
              <a:t>sense</a:t>
            </a:r>
            <a:r>
              <a:rPr lang="fi-FI" baseline="0" dirty="0" smtClean="0"/>
              <a:t> – </a:t>
            </a:r>
            <a:r>
              <a:rPr lang="fi-FI" baseline="0" dirty="0" err="1" smtClean="0"/>
              <a:t>application</a:t>
            </a:r>
            <a:r>
              <a:rPr lang="fi-FI" baseline="0" dirty="0" smtClean="0"/>
              <a:t> </a:t>
            </a:r>
            <a:r>
              <a:rPr lang="fi-FI" baseline="0" dirty="0" err="1" smtClean="0"/>
              <a:t>roots</a:t>
            </a:r>
            <a:r>
              <a:rPr lang="fi-FI" baseline="0" dirty="0" smtClean="0"/>
              <a:t>. </a:t>
            </a:r>
            <a:r>
              <a:rPr lang="fi-FI" baseline="0" dirty="0" err="1" smtClean="0"/>
              <a:t>This</a:t>
            </a:r>
            <a:r>
              <a:rPr lang="fi-FI" baseline="0" dirty="0" smtClean="0"/>
              <a:t> </a:t>
            </a:r>
            <a:r>
              <a:rPr lang="fi-FI" baseline="0" dirty="0" err="1" smtClean="0"/>
              <a:t>kick-off</a:t>
            </a:r>
            <a:r>
              <a:rPr lang="fi-FI" baseline="0" dirty="0" smtClean="0"/>
              <a:t> </a:t>
            </a:r>
            <a:r>
              <a:rPr lang="fi-FI" baseline="0" dirty="0" err="1" smtClean="0"/>
              <a:t>course</a:t>
            </a:r>
            <a:r>
              <a:rPr lang="fi-FI" baseline="0" dirty="0" smtClean="0"/>
              <a:t> </a:t>
            </a:r>
            <a:r>
              <a:rPr lang="fi-FI" baseline="0" dirty="0" err="1" smtClean="0"/>
              <a:t>aims</a:t>
            </a:r>
            <a:r>
              <a:rPr lang="fi-FI" baseline="0" dirty="0" smtClean="0"/>
              <a:t> </a:t>
            </a:r>
            <a:r>
              <a:rPr lang="fi-FI" baseline="0" dirty="0" err="1" smtClean="0"/>
              <a:t>simply</a:t>
            </a:r>
            <a:r>
              <a:rPr lang="fi-FI" baseline="0" dirty="0" smtClean="0"/>
              <a:t> to </a:t>
            </a:r>
            <a:r>
              <a:rPr lang="fi-FI" baseline="0" dirty="0" err="1" smtClean="0"/>
              <a:t>guide</a:t>
            </a:r>
            <a:r>
              <a:rPr lang="fi-FI" baseline="0" dirty="0" smtClean="0"/>
              <a:t> </a:t>
            </a:r>
            <a:r>
              <a:rPr lang="fi-FI" baseline="0" dirty="0" err="1" smtClean="0"/>
              <a:t>your</a:t>
            </a:r>
            <a:r>
              <a:rPr lang="fi-FI" baseline="0" dirty="0" smtClean="0"/>
              <a:t> </a:t>
            </a:r>
            <a:r>
              <a:rPr lang="fi-FI" baseline="0" dirty="0" err="1" smtClean="0"/>
              <a:t>thinking</a:t>
            </a:r>
            <a:r>
              <a:rPr lang="fi-FI" baseline="0" dirty="0" smtClean="0"/>
              <a:t> </a:t>
            </a:r>
            <a:r>
              <a:rPr lang="fi-FI" baseline="0" dirty="0" err="1" smtClean="0"/>
              <a:t>away</a:t>
            </a:r>
            <a:r>
              <a:rPr lang="fi-FI" baseline="0" dirty="0" smtClean="0"/>
              <a:t> </a:t>
            </a:r>
            <a:r>
              <a:rPr lang="fi-FI" baseline="0" dirty="0" err="1" smtClean="0"/>
              <a:t>from</a:t>
            </a:r>
            <a:r>
              <a:rPr lang="fi-FI" baseline="0" dirty="0" smtClean="0"/>
              <a:t> the </a:t>
            </a:r>
            <a:r>
              <a:rPr lang="fi-FI" baseline="0" dirty="0" err="1" smtClean="0"/>
              <a:t>academic</a:t>
            </a:r>
            <a:r>
              <a:rPr lang="fi-FI" baseline="0" dirty="0" smtClean="0"/>
              <a:t> </a:t>
            </a:r>
            <a:r>
              <a:rPr lang="fi-FI" baseline="0" dirty="0" err="1" smtClean="0"/>
              <a:t>only</a:t>
            </a:r>
            <a:r>
              <a:rPr lang="fi-FI" baseline="0" dirty="0" smtClean="0"/>
              <a:t> and to </a:t>
            </a:r>
            <a:r>
              <a:rPr lang="fi-FI" baseline="0" dirty="0" err="1" smtClean="0"/>
              <a:t>reflect</a:t>
            </a:r>
            <a:r>
              <a:rPr lang="fi-FI" baseline="0" dirty="0" smtClean="0"/>
              <a:t> the </a:t>
            </a:r>
            <a:r>
              <a:rPr lang="fi-FI" baseline="0" dirty="0" err="1" smtClean="0"/>
              <a:t>core</a:t>
            </a:r>
            <a:r>
              <a:rPr lang="fi-FI" baseline="0" dirty="0" smtClean="0"/>
              <a:t> </a:t>
            </a:r>
            <a:r>
              <a:rPr lang="fi-FI" baseline="0" dirty="0" err="1" smtClean="0"/>
              <a:t>essence</a:t>
            </a:r>
            <a:r>
              <a:rPr lang="fi-FI" baseline="0" dirty="0" smtClean="0"/>
              <a:t> of </a:t>
            </a:r>
            <a:r>
              <a:rPr lang="fi-FI" baseline="0" dirty="0" err="1" smtClean="0"/>
              <a:t>Creativity</a:t>
            </a:r>
            <a:r>
              <a:rPr lang="fi-FI" baseline="0" dirty="0" smtClean="0"/>
              <a:t>, </a:t>
            </a:r>
            <a:r>
              <a:rPr lang="fi-FI" baseline="0" dirty="0" err="1" smtClean="0"/>
              <a:t>Strategy</a:t>
            </a:r>
            <a:r>
              <a:rPr lang="fi-FI" baseline="0" dirty="0" smtClean="0"/>
              <a:t> and </a:t>
            </a:r>
            <a:r>
              <a:rPr lang="fi-FI" baseline="0" dirty="0" err="1" smtClean="0"/>
              <a:t>Foresight</a:t>
            </a:r>
            <a:r>
              <a:rPr lang="fi-FI" baseline="0" dirty="0" smtClean="0"/>
              <a:t>. </a:t>
            </a:r>
            <a:r>
              <a:rPr lang="fi-FI" baseline="0" dirty="0" err="1" smtClean="0"/>
              <a:t>Don’t</a:t>
            </a:r>
            <a:r>
              <a:rPr lang="fi-FI" baseline="0" dirty="0" smtClean="0"/>
              <a:t> </a:t>
            </a:r>
            <a:r>
              <a:rPr lang="fi-FI" baseline="0" dirty="0" err="1" smtClean="0"/>
              <a:t>get</a:t>
            </a:r>
            <a:r>
              <a:rPr lang="fi-FI" baseline="0" dirty="0" smtClean="0"/>
              <a:t> me </a:t>
            </a:r>
            <a:r>
              <a:rPr lang="fi-FI" baseline="0" dirty="0" err="1" smtClean="0"/>
              <a:t>wrong</a:t>
            </a:r>
            <a:r>
              <a:rPr lang="fi-FI" baseline="0" dirty="0" smtClean="0"/>
              <a:t>, </a:t>
            </a:r>
            <a:r>
              <a:rPr lang="fi-FI" baseline="0" dirty="0" err="1" smtClean="0"/>
              <a:t>academis</a:t>
            </a:r>
            <a:r>
              <a:rPr lang="fi-FI" baseline="0" dirty="0" smtClean="0"/>
              <a:t> is </a:t>
            </a:r>
            <a:r>
              <a:rPr lang="fi-FI" baseline="0" dirty="0" err="1" smtClean="0"/>
              <a:t>not</a:t>
            </a:r>
            <a:r>
              <a:rPr lang="fi-FI" baseline="0" dirty="0" smtClean="0"/>
              <a:t> </a:t>
            </a:r>
            <a:r>
              <a:rPr lang="fi-FI" baseline="0" dirty="0" err="1" smtClean="0"/>
              <a:t>bad</a:t>
            </a:r>
            <a:r>
              <a:rPr lang="fi-FI" baseline="0" dirty="0" smtClean="0"/>
              <a:t>, </a:t>
            </a:r>
            <a:r>
              <a:rPr lang="fi-FI" baseline="0" dirty="0" err="1" smtClean="0"/>
              <a:t>but</a:t>
            </a:r>
            <a:r>
              <a:rPr lang="fi-FI" baseline="0" dirty="0" smtClean="0"/>
              <a:t> </a:t>
            </a:r>
            <a:r>
              <a:rPr lang="fi-FI" baseline="0" dirty="0" err="1" smtClean="0"/>
              <a:t>it</a:t>
            </a:r>
            <a:r>
              <a:rPr lang="fi-FI" baseline="0" dirty="0" smtClean="0"/>
              <a:t> is </a:t>
            </a:r>
            <a:r>
              <a:rPr lang="fi-FI" baseline="0" dirty="0" err="1" smtClean="0"/>
              <a:t>not</a:t>
            </a:r>
            <a:r>
              <a:rPr lang="fi-FI" baseline="0" dirty="0" smtClean="0"/>
              <a:t> </a:t>
            </a:r>
            <a:r>
              <a:rPr lang="fi-FI" baseline="0" dirty="0" err="1" smtClean="0"/>
              <a:t>enough</a:t>
            </a:r>
            <a:r>
              <a:rPr lang="fi-FI" baseline="0" dirty="0" smtClean="0"/>
              <a:t>. </a:t>
            </a:r>
            <a:r>
              <a:rPr lang="fi-FI" baseline="0" dirty="0" err="1" smtClean="0"/>
              <a:t>It</a:t>
            </a:r>
            <a:r>
              <a:rPr lang="fi-FI" baseline="0" dirty="0" smtClean="0"/>
              <a:t> </a:t>
            </a:r>
            <a:r>
              <a:rPr lang="fi-FI" baseline="0" dirty="0" err="1" smtClean="0"/>
              <a:t>leaves</a:t>
            </a:r>
            <a:r>
              <a:rPr lang="fi-FI" baseline="0" dirty="0" smtClean="0"/>
              <a:t> to </a:t>
            </a:r>
            <a:r>
              <a:rPr lang="fi-FI" baseline="0" dirty="0" err="1" smtClean="0"/>
              <a:t>average</a:t>
            </a:r>
            <a:r>
              <a:rPr lang="fi-FI" baseline="0" dirty="0" smtClean="0"/>
              <a:t>. The </a:t>
            </a:r>
            <a:r>
              <a:rPr lang="fi-FI" baseline="0" dirty="0" err="1" smtClean="0"/>
              <a:t>best</a:t>
            </a:r>
            <a:r>
              <a:rPr lang="fi-FI" baseline="0" dirty="0" smtClean="0"/>
              <a:t> </a:t>
            </a:r>
            <a:r>
              <a:rPr lang="fi-FI" baseline="0" dirty="0" err="1" smtClean="0"/>
              <a:t>outcomes</a:t>
            </a:r>
            <a:r>
              <a:rPr lang="fi-FI" baseline="0" dirty="0" smtClean="0"/>
              <a:t> </a:t>
            </a:r>
            <a:r>
              <a:rPr lang="fi-FI" baseline="0" dirty="0" err="1" smtClean="0"/>
              <a:t>have</a:t>
            </a:r>
            <a:r>
              <a:rPr lang="fi-FI" baseline="0" dirty="0" smtClean="0"/>
              <a:t> </a:t>
            </a:r>
            <a:r>
              <a:rPr lang="fi-FI" baseline="0" dirty="0" err="1" smtClean="0"/>
              <a:t>always</a:t>
            </a:r>
            <a:r>
              <a:rPr lang="fi-FI" baseline="0" dirty="0" smtClean="0"/>
              <a:t> </a:t>
            </a:r>
            <a:r>
              <a:rPr lang="fi-FI" baseline="0" dirty="0" err="1" smtClean="0"/>
              <a:t>been</a:t>
            </a:r>
            <a:r>
              <a:rPr lang="fi-FI" baseline="0" dirty="0" smtClean="0"/>
              <a:t> </a:t>
            </a:r>
            <a:r>
              <a:rPr lang="fi-FI" baseline="0" dirty="0" err="1" smtClean="0"/>
              <a:t>achieved</a:t>
            </a:r>
            <a:r>
              <a:rPr lang="fi-FI" baseline="0" dirty="0" smtClean="0"/>
              <a:t> </a:t>
            </a:r>
            <a:r>
              <a:rPr lang="fi-FI" baseline="0" dirty="0" err="1" smtClean="0"/>
              <a:t>by</a:t>
            </a:r>
            <a:r>
              <a:rPr lang="fi-FI" baseline="0" dirty="0" smtClean="0"/>
              <a:t> </a:t>
            </a:r>
            <a:r>
              <a:rPr lang="fi-FI" baseline="0" dirty="0" err="1" smtClean="0"/>
              <a:t>ditching</a:t>
            </a:r>
            <a:r>
              <a:rPr lang="fi-FI" baseline="0" dirty="0" smtClean="0"/>
              <a:t> the ’</a:t>
            </a:r>
            <a:r>
              <a:rPr lang="fi-FI" baseline="0" dirty="0" err="1" smtClean="0"/>
              <a:t>good</a:t>
            </a:r>
            <a:r>
              <a:rPr lang="fi-FI" baseline="0" dirty="0" smtClean="0"/>
              <a:t> </a:t>
            </a:r>
            <a:r>
              <a:rPr lang="fi-FI" baseline="0" dirty="0" err="1" smtClean="0"/>
              <a:t>girl</a:t>
            </a:r>
            <a:r>
              <a:rPr lang="fi-FI" baseline="0" dirty="0" smtClean="0"/>
              <a:t>’ </a:t>
            </a:r>
            <a:r>
              <a:rPr lang="fi-FI" baseline="0" dirty="0" err="1" smtClean="0"/>
              <a:t>or</a:t>
            </a:r>
            <a:r>
              <a:rPr lang="fi-FI" baseline="0" dirty="0" smtClean="0"/>
              <a:t> the ’</a:t>
            </a:r>
            <a:r>
              <a:rPr lang="fi-FI" baseline="0" dirty="0" err="1" smtClean="0"/>
              <a:t>good</a:t>
            </a:r>
            <a:r>
              <a:rPr lang="fi-FI" baseline="0" dirty="0" smtClean="0"/>
              <a:t> </a:t>
            </a:r>
            <a:r>
              <a:rPr lang="fi-FI" baseline="0" dirty="0" err="1" smtClean="0"/>
              <a:t>boy</a:t>
            </a:r>
            <a:r>
              <a:rPr lang="fi-FI" baseline="0" dirty="0" smtClean="0"/>
              <a:t>’. </a:t>
            </a:r>
            <a:r>
              <a:rPr lang="fi-FI" baseline="0" dirty="0" err="1" smtClean="0"/>
              <a:t>But</a:t>
            </a:r>
            <a:r>
              <a:rPr lang="fi-FI" baseline="0" dirty="0" smtClean="0"/>
              <a:t> </a:t>
            </a:r>
            <a:r>
              <a:rPr lang="fi-FI" baseline="0" dirty="0" err="1" smtClean="0"/>
              <a:t>instead</a:t>
            </a:r>
            <a:r>
              <a:rPr lang="fi-FI" baseline="0" dirty="0" smtClean="0"/>
              <a:t> </a:t>
            </a:r>
            <a:r>
              <a:rPr lang="fi-FI" baseline="0" dirty="0" err="1" smtClean="0"/>
              <a:t>going</a:t>
            </a:r>
            <a:r>
              <a:rPr lang="fi-FI" baseline="0" dirty="0" smtClean="0"/>
              <a:t> </a:t>
            </a:r>
            <a:r>
              <a:rPr lang="fi-FI" baseline="0" dirty="0" err="1" smtClean="0"/>
              <a:t>beyond</a:t>
            </a:r>
            <a:r>
              <a:rPr lang="fi-FI" baseline="0" dirty="0" smtClean="0"/>
              <a:t> the </a:t>
            </a:r>
            <a:r>
              <a:rPr lang="fi-FI" baseline="0" dirty="0" err="1" smtClean="0"/>
              <a:t>academics</a:t>
            </a:r>
            <a:r>
              <a:rPr lang="fi-FI" baseline="0" dirty="0" smtClean="0"/>
              <a:t>.</a:t>
            </a:r>
            <a:endParaRPr lang="fi-FI"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82F1E1-AC6B-4829-B474-0489928AD0AA}" type="slidenum">
              <a:t>2</a:t>
            </a:fld>
            <a:endParaRPr lang="fi-FI"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6</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8</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9</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10</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spc="0" baseline="0" dirty="0" smtClean="0">
                <a:solidFill>
                  <a:srgbClr val="000000"/>
                </a:solidFill>
                <a:effectLst/>
                <a:uFillTx/>
                <a:latin typeface="Calibri"/>
              </a:rPr>
              <a:t>This is the kick-off introductory course for the Creative Strategic Foresight Study Module (CSF). Its aim is to open minds towards the areas of the CSF Study Module and creativity, thinking beyond traditional academic solutions only. Creativity is about open-ended solutions and the greatest creative minds have always been rebellious.</a:t>
            </a:r>
            <a:br>
              <a:rPr lang="en-US" sz="1200" b="0" i="0" u="none" strike="noStrike" kern="1200" cap="none" spc="0" baseline="0" dirty="0" smtClean="0">
                <a:solidFill>
                  <a:srgbClr val="000000"/>
                </a:solidFill>
                <a:effectLst/>
                <a:uFillTx/>
                <a:latin typeface="Calibri"/>
              </a:rPr>
            </a:br>
            <a:r>
              <a:rPr lang="en-US" sz="1200" b="0" i="0" u="none" strike="noStrike" kern="1200" cap="none" spc="0" baseline="0" dirty="0" smtClean="0">
                <a:solidFill>
                  <a:srgbClr val="000000"/>
                </a:solidFill>
                <a:effectLst/>
                <a:uFillTx/>
                <a:latin typeface="Calibri"/>
              </a:rPr>
              <a:t>Like Albert Einstein said "The true sign of intelligence is not knowledge but imagination".</a:t>
            </a:r>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11</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12</a:t>
            </a:fld>
            <a:endParaRPr lang="fi-FI"/>
          </a:p>
        </p:txBody>
      </p:sp>
    </p:spTree>
    <p:extLst>
      <p:ext uri="{BB962C8B-B14F-4D97-AF65-F5344CB8AC3E}">
        <p14:creationId xmlns:p14="http://schemas.microsoft.com/office/powerpoint/2010/main" val="154894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lvl="0"/>
            <a:fld id="{A6E3EAB1-DDC0-446A-BF22-90FCBF117CC0}" type="slidenum">
              <a:rPr lang="fi-FI" smtClean="0"/>
              <a:t>13</a:t>
            </a:fld>
            <a:endParaRPr lang="fi-FI"/>
          </a:p>
        </p:txBody>
      </p:sp>
    </p:spTree>
    <p:extLst>
      <p:ext uri="{BB962C8B-B14F-4D97-AF65-F5344CB8AC3E}">
        <p14:creationId xmlns:p14="http://schemas.microsoft.com/office/powerpoint/2010/main" val="154894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fi-FI"/>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fi-FI"/>
          </a:p>
        </p:txBody>
      </p:sp>
      <p:sp>
        <p:nvSpPr>
          <p:cNvPr id="4" name="Date Placeholder 3"/>
          <p:cNvSpPr txBox="1">
            <a:spLocks noGrp="1"/>
          </p:cNvSpPr>
          <p:nvPr>
            <p:ph type="dt" sz="half" idx="7"/>
          </p:nvPr>
        </p:nvSpPr>
        <p:spPr/>
        <p:txBody>
          <a:bodyPr/>
          <a:lstStyle>
            <a:lvl1pPr>
              <a:defRPr/>
            </a:lvl1pPr>
          </a:lstStyle>
          <a:p>
            <a:pPr lvl="0"/>
            <a:fld id="{3867780D-8D76-4EE3-99BB-2ED8F5F24582}" type="datetime1">
              <a:rPr lang="fi-FI"/>
              <a:pPr lvl="0"/>
              <a:t>4.9.2013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5656A86C-4316-4865-AA7B-6EEEC8014AAF}" type="slidenum">
              <a:t>‹#›</a:t>
            </a:fld>
            <a:endParaRPr lang="fi-FI"/>
          </a:p>
        </p:txBody>
      </p:sp>
    </p:spTree>
    <p:extLst>
      <p:ext uri="{BB962C8B-B14F-4D97-AF65-F5344CB8AC3E}">
        <p14:creationId xmlns:p14="http://schemas.microsoft.com/office/powerpoint/2010/main" val="324698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7"/>
          </p:nvPr>
        </p:nvSpPr>
        <p:spPr/>
        <p:txBody>
          <a:bodyPr/>
          <a:lstStyle>
            <a:lvl1pPr>
              <a:defRPr/>
            </a:lvl1pPr>
          </a:lstStyle>
          <a:p>
            <a:pPr lvl="0"/>
            <a:fld id="{0EDAC091-C734-4F6A-BDD0-81C73CAA30EE}" type="datetime1">
              <a:rPr lang="fi-FI"/>
              <a:pPr lvl="0"/>
              <a:t>4.9.2013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E669B345-5581-4EBC-80D7-8B6BCA59A6DC}" type="slidenum">
              <a:t>‹#›</a:t>
            </a:fld>
            <a:endParaRPr lang="fi-FI"/>
          </a:p>
        </p:txBody>
      </p:sp>
    </p:spTree>
    <p:extLst>
      <p:ext uri="{BB962C8B-B14F-4D97-AF65-F5344CB8AC3E}">
        <p14:creationId xmlns:p14="http://schemas.microsoft.com/office/powerpoint/2010/main" val="329298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fi-FI"/>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7"/>
          </p:nvPr>
        </p:nvSpPr>
        <p:spPr/>
        <p:txBody>
          <a:bodyPr/>
          <a:lstStyle>
            <a:lvl1pPr>
              <a:defRPr/>
            </a:lvl1pPr>
          </a:lstStyle>
          <a:p>
            <a:pPr lvl="0"/>
            <a:fld id="{F1232A3B-8E04-4010-9253-62EE6E9FDC04}" type="datetime1">
              <a:rPr lang="fi-FI"/>
              <a:pPr lvl="0"/>
              <a:t>4.9.2013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3AAA30EC-30ED-4C15-9B2D-D5AC08D72074}" type="slidenum">
              <a:t>‹#›</a:t>
            </a:fld>
            <a:endParaRPr lang="fi-FI"/>
          </a:p>
        </p:txBody>
      </p:sp>
    </p:spTree>
    <p:extLst>
      <p:ext uri="{BB962C8B-B14F-4D97-AF65-F5344CB8AC3E}">
        <p14:creationId xmlns:p14="http://schemas.microsoft.com/office/powerpoint/2010/main" val="214932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7"/>
          </p:nvPr>
        </p:nvSpPr>
        <p:spPr/>
        <p:txBody>
          <a:bodyPr/>
          <a:lstStyle>
            <a:lvl1pPr>
              <a:defRPr/>
            </a:lvl1pPr>
          </a:lstStyle>
          <a:p>
            <a:pPr lvl="0"/>
            <a:fld id="{83508F60-26C8-45FC-9D20-7D836AB2B860}" type="datetime1">
              <a:rPr lang="fi-FI"/>
              <a:pPr lvl="0"/>
              <a:t>4.9.2013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7D82D274-106C-40E4-B91C-F927BD23673E}" type="slidenum">
              <a:t>‹#›</a:t>
            </a:fld>
            <a:endParaRPr lang="fi-FI"/>
          </a:p>
        </p:txBody>
      </p:sp>
    </p:spTree>
    <p:extLst>
      <p:ext uri="{BB962C8B-B14F-4D97-AF65-F5344CB8AC3E}">
        <p14:creationId xmlns:p14="http://schemas.microsoft.com/office/powerpoint/2010/main" val="318113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fi-FI"/>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C5E6D382-EFA4-486C-B9A3-02A8EC2754DE}" type="datetime1">
              <a:rPr lang="fi-FI"/>
              <a:pPr lvl="0"/>
              <a:t>4.9.2013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559E0A4C-5C0A-4EFB-BFCC-036ED56A8D80}" type="slidenum">
              <a:t>‹#›</a:t>
            </a:fld>
            <a:endParaRPr lang="fi-FI"/>
          </a:p>
        </p:txBody>
      </p:sp>
    </p:spTree>
    <p:extLst>
      <p:ext uri="{BB962C8B-B14F-4D97-AF65-F5344CB8AC3E}">
        <p14:creationId xmlns:p14="http://schemas.microsoft.com/office/powerpoint/2010/main" val="318354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txBox="1">
            <a:spLocks noGrp="1"/>
          </p:cNvSpPr>
          <p:nvPr>
            <p:ph type="dt" sz="half" idx="7"/>
          </p:nvPr>
        </p:nvSpPr>
        <p:spPr/>
        <p:txBody>
          <a:bodyPr/>
          <a:lstStyle>
            <a:lvl1pPr>
              <a:defRPr/>
            </a:lvl1pPr>
          </a:lstStyle>
          <a:p>
            <a:pPr lvl="0"/>
            <a:fld id="{ED3A693B-5254-4391-A2B8-C82CC1A3B263}" type="datetime1">
              <a:rPr lang="fi-FI"/>
              <a:pPr lvl="0"/>
              <a:t>4.9.2013</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0364E1D0-9614-4F3B-B817-AF84D3DBF64A}" type="slidenum">
              <a:t>‹#›</a:t>
            </a:fld>
            <a:endParaRPr lang="fi-FI"/>
          </a:p>
        </p:txBody>
      </p:sp>
    </p:spTree>
    <p:extLst>
      <p:ext uri="{BB962C8B-B14F-4D97-AF65-F5344CB8AC3E}">
        <p14:creationId xmlns:p14="http://schemas.microsoft.com/office/powerpoint/2010/main" val="145830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txBox="1">
            <a:spLocks noGrp="1"/>
          </p:cNvSpPr>
          <p:nvPr>
            <p:ph type="dt" sz="half" idx="7"/>
          </p:nvPr>
        </p:nvSpPr>
        <p:spPr/>
        <p:txBody>
          <a:bodyPr/>
          <a:lstStyle>
            <a:lvl1pPr>
              <a:defRPr/>
            </a:lvl1pPr>
          </a:lstStyle>
          <a:p>
            <a:pPr lvl="0"/>
            <a:fld id="{471DD1A9-455A-4368-8538-54683D858DF5}" type="datetime1">
              <a:rPr lang="fi-FI"/>
              <a:pPr lvl="0"/>
              <a:t>4.9.2013</a:t>
            </a:fld>
            <a:endParaRPr lang="fi-FI"/>
          </a:p>
        </p:txBody>
      </p:sp>
      <p:sp>
        <p:nvSpPr>
          <p:cNvPr id="8" name="Footer Placeholder 7"/>
          <p:cNvSpPr txBox="1">
            <a:spLocks noGrp="1"/>
          </p:cNvSpPr>
          <p:nvPr>
            <p:ph type="ftr" sz="quarter" idx="9"/>
          </p:nvPr>
        </p:nvSpPr>
        <p:spPr/>
        <p:txBody>
          <a:bodyPr/>
          <a:lstStyle>
            <a:lvl1pPr>
              <a:defRPr/>
            </a:lvl1pPr>
          </a:lstStyle>
          <a:p>
            <a:pPr lvl="0"/>
            <a:endParaRPr lang="fi-FI"/>
          </a:p>
        </p:txBody>
      </p:sp>
      <p:sp>
        <p:nvSpPr>
          <p:cNvPr id="9" name="Slide Number Placeholder 8"/>
          <p:cNvSpPr txBox="1">
            <a:spLocks noGrp="1"/>
          </p:cNvSpPr>
          <p:nvPr>
            <p:ph type="sldNum" sz="quarter" idx="8"/>
          </p:nvPr>
        </p:nvSpPr>
        <p:spPr/>
        <p:txBody>
          <a:bodyPr/>
          <a:lstStyle>
            <a:lvl1pPr>
              <a:defRPr/>
            </a:lvl1pPr>
          </a:lstStyle>
          <a:p>
            <a:pPr lvl="0"/>
            <a:fld id="{A9B60E0E-FFBE-4E5B-9D95-2FA7473C0192}" type="slidenum">
              <a:t>‹#›</a:t>
            </a:fld>
            <a:endParaRPr lang="fi-FI"/>
          </a:p>
        </p:txBody>
      </p:sp>
    </p:spTree>
    <p:extLst>
      <p:ext uri="{BB962C8B-B14F-4D97-AF65-F5344CB8AC3E}">
        <p14:creationId xmlns:p14="http://schemas.microsoft.com/office/powerpoint/2010/main" val="289358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Date Placeholder 2"/>
          <p:cNvSpPr txBox="1">
            <a:spLocks noGrp="1"/>
          </p:cNvSpPr>
          <p:nvPr>
            <p:ph type="dt" sz="half" idx="7"/>
          </p:nvPr>
        </p:nvSpPr>
        <p:spPr/>
        <p:txBody>
          <a:bodyPr/>
          <a:lstStyle>
            <a:lvl1pPr>
              <a:defRPr/>
            </a:lvl1pPr>
          </a:lstStyle>
          <a:p>
            <a:pPr lvl="0"/>
            <a:fld id="{3618398A-22EA-49BA-9492-769420F24567}" type="datetime1">
              <a:rPr lang="fi-FI"/>
              <a:pPr lvl="0"/>
              <a:t>4.9.2013</a:t>
            </a:fld>
            <a:endParaRPr lang="fi-FI"/>
          </a:p>
        </p:txBody>
      </p:sp>
      <p:sp>
        <p:nvSpPr>
          <p:cNvPr id="4" name="Footer Placeholder 3"/>
          <p:cNvSpPr txBox="1">
            <a:spLocks noGrp="1"/>
          </p:cNvSpPr>
          <p:nvPr>
            <p:ph type="ftr" sz="quarter" idx="9"/>
          </p:nvPr>
        </p:nvSpPr>
        <p:spPr/>
        <p:txBody>
          <a:bodyPr/>
          <a:lstStyle>
            <a:lvl1pPr>
              <a:defRPr/>
            </a:lvl1pPr>
          </a:lstStyle>
          <a:p>
            <a:pPr lvl="0"/>
            <a:endParaRPr lang="fi-FI"/>
          </a:p>
        </p:txBody>
      </p:sp>
      <p:sp>
        <p:nvSpPr>
          <p:cNvPr id="5" name="Slide Number Placeholder 4"/>
          <p:cNvSpPr txBox="1">
            <a:spLocks noGrp="1"/>
          </p:cNvSpPr>
          <p:nvPr>
            <p:ph type="sldNum" sz="quarter" idx="8"/>
          </p:nvPr>
        </p:nvSpPr>
        <p:spPr/>
        <p:txBody>
          <a:bodyPr/>
          <a:lstStyle>
            <a:lvl1pPr>
              <a:defRPr/>
            </a:lvl1pPr>
          </a:lstStyle>
          <a:p>
            <a:pPr lvl="0"/>
            <a:fld id="{3030C2F7-AB6F-4D7C-A68F-A8A55435CC14}" type="slidenum">
              <a:t>‹#›</a:t>
            </a:fld>
            <a:endParaRPr lang="fi-FI"/>
          </a:p>
        </p:txBody>
      </p:sp>
    </p:spTree>
    <p:extLst>
      <p:ext uri="{BB962C8B-B14F-4D97-AF65-F5344CB8AC3E}">
        <p14:creationId xmlns:p14="http://schemas.microsoft.com/office/powerpoint/2010/main" val="278143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2401B151-EA91-4D33-9DC2-E16041AFF977}" type="datetime1">
              <a:rPr lang="fi-FI"/>
              <a:pPr lvl="0"/>
              <a:t>4.9.2013</a:t>
            </a:fld>
            <a:endParaRPr lang="fi-FI"/>
          </a:p>
        </p:txBody>
      </p:sp>
      <p:sp>
        <p:nvSpPr>
          <p:cNvPr id="3" name="Footer Placeholder 2"/>
          <p:cNvSpPr txBox="1">
            <a:spLocks noGrp="1"/>
          </p:cNvSpPr>
          <p:nvPr>
            <p:ph type="ftr" sz="quarter" idx="9"/>
          </p:nvPr>
        </p:nvSpPr>
        <p:spPr/>
        <p:txBody>
          <a:bodyPr/>
          <a:lstStyle>
            <a:lvl1pPr>
              <a:defRPr/>
            </a:lvl1pPr>
          </a:lstStyle>
          <a:p>
            <a:pPr lvl="0"/>
            <a:endParaRPr lang="fi-FI"/>
          </a:p>
        </p:txBody>
      </p:sp>
      <p:sp>
        <p:nvSpPr>
          <p:cNvPr id="4" name="Slide Number Placeholder 3"/>
          <p:cNvSpPr txBox="1">
            <a:spLocks noGrp="1"/>
          </p:cNvSpPr>
          <p:nvPr>
            <p:ph type="sldNum" sz="quarter" idx="8"/>
          </p:nvPr>
        </p:nvSpPr>
        <p:spPr/>
        <p:txBody>
          <a:bodyPr/>
          <a:lstStyle>
            <a:lvl1pPr>
              <a:defRPr/>
            </a:lvl1pPr>
          </a:lstStyle>
          <a:p>
            <a:pPr lvl="0"/>
            <a:fld id="{51DF0487-E62D-41A5-A8C6-2C0CE24FC252}" type="slidenum">
              <a:t>‹#›</a:t>
            </a:fld>
            <a:endParaRPr lang="fi-FI"/>
          </a:p>
        </p:txBody>
      </p:sp>
    </p:spTree>
    <p:extLst>
      <p:ext uri="{BB962C8B-B14F-4D97-AF65-F5344CB8AC3E}">
        <p14:creationId xmlns:p14="http://schemas.microsoft.com/office/powerpoint/2010/main" val="118531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fi-FI"/>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962768D-4530-43B9-877A-E4828FDECB3E}" type="datetime1">
              <a:rPr lang="fi-FI"/>
              <a:pPr lvl="0"/>
              <a:t>4.9.2013</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559ECD3C-2ECC-43BE-B70A-45A1D438A0AA}" type="slidenum">
              <a:t>‹#›</a:t>
            </a:fld>
            <a:endParaRPr lang="fi-FI"/>
          </a:p>
        </p:txBody>
      </p:sp>
    </p:spTree>
    <p:extLst>
      <p:ext uri="{BB962C8B-B14F-4D97-AF65-F5344CB8AC3E}">
        <p14:creationId xmlns:p14="http://schemas.microsoft.com/office/powerpoint/2010/main" val="9073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fi-FI"/>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fi-FI"/>
            </a:lvl1pPr>
          </a:lstStyle>
          <a:p>
            <a:pPr lvl="0"/>
            <a:endParaRPr lang="fi-FI"/>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7A69BA9D-E140-49A8-A8CC-FA54F47702F4}" type="datetime1">
              <a:rPr lang="fi-FI"/>
              <a:pPr lvl="0"/>
              <a:t>4.9.2013</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5E5433C5-0622-443C-ACA4-5F8C1E2824CD}" type="slidenum">
              <a:t>‹#›</a:t>
            </a:fld>
            <a:endParaRPr lang="fi-FI"/>
          </a:p>
        </p:txBody>
      </p:sp>
    </p:spTree>
    <p:extLst>
      <p:ext uri="{BB962C8B-B14F-4D97-AF65-F5344CB8AC3E}">
        <p14:creationId xmlns:p14="http://schemas.microsoft.com/office/powerpoint/2010/main" val="191240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fi-FI"/>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i-FI" sz="1200" b="0" i="0" u="none" strike="noStrike" kern="1200" cap="none" spc="0" baseline="0">
                <a:solidFill>
                  <a:srgbClr val="898989"/>
                </a:solidFill>
                <a:uFillTx/>
                <a:latin typeface="Calibri"/>
              </a:defRPr>
            </a:lvl1pPr>
          </a:lstStyle>
          <a:p>
            <a:pPr lvl="0"/>
            <a:fld id="{D1F418C5-F2B3-44A6-9AF5-D68FCCC8DDCA}" type="datetime1">
              <a:rPr lang="fi-FI"/>
              <a:pPr lvl="0"/>
              <a:t>4.9.2013</a:t>
            </a:fld>
            <a:endParaRPr lang="fi-FI"/>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i-FI" sz="1200" b="0" i="0" u="none" strike="noStrike" kern="1200" cap="none" spc="0" baseline="0">
                <a:solidFill>
                  <a:srgbClr val="898989"/>
                </a:solidFill>
                <a:uFillTx/>
                <a:latin typeface="Calibri"/>
              </a:defRPr>
            </a:lvl1pPr>
          </a:lstStyle>
          <a:p>
            <a:pPr lvl="0"/>
            <a:endParaRPr lang="fi-FI"/>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898989"/>
                </a:solidFill>
                <a:uFillTx/>
                <a:latin typeface="Calibri"/>
              </a:defRPr>
            </a:lvl1pPr>
          </a:lstStyle>
          <a:p>
            <a:pPr lvl="0"/>
            <a:fld id="{15618477-6B3E-4360-ACCC-F5756236CBA2}" type="slidenum">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4"/>
          <p:cNvPicPr>
            <a:picLocks noChangeAspect="1"/>
          </p:cNvPicPr>
          <p:nvPr/>
        </p:nvPicPr>
        <p:blipFill>
          <a:blip r:embed="rId3"/>
          <a:srcRect t="1429" r="21330" b="-1"/>
          <a:stretch>
            <a:fillRect/>
          </a:stretch>
        </p:blipFill>
        <p:spPr>
          <a:xfrm>
            <a:off x="35497" y="0"/>
            <a:ext cx="9108502" cy="6858000"/>
          </a:xfrm>
          <a:prstGeom prst="rect">
            <a:avLst/>
          </a:prstGeom>
          <a:noFill/>
          <a:ln>
            <a:noFill/>
          </a:ln>
        </p:spPr>
      </p:pic>
      <p:grpSp>
        <p:nvGrpSpPr>
          <p:cNvPr id="5" name="Group 8"/>
          <p:cNvGrpSpPr/>
          <p:nvPr/>
        </p:nvGrpSpPr>
        <p:grpSpPr>
          <a:xfrm>
            <a:off x="7092278" y="6309323"/>
            <a:ext cx="1943914" cy="457977"/>
            <a:chOff x="7092278" y="6309323"/>
            <a:chExt cx="1943914" cy="457977"/>
          </a:xfrm>
        </p:grpSpPr>
        <p:pic>
          <p:nvPicPr>
            <p:cNvPr id="6" name="Picture 6"/>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7"/>
            <p:cNvPicPr>
              <a:picLocks noChangeAspect="1"/>
            </p:cNvPicPr>
            <p:nvPr/>
          </p:nvPicPr>
          <p:blipFill>
            <a:blip r:embed="rId5"/>
            <a:stretch>
              <a:fillRect/>
            </a:stretch>
          </p:blipFill>
          <p:spPr>
            <a:xfrm>
              <a:off x="7092278" y="6309323"/>
              <a:ext cx="1092909" cy="457977"/>
            </a:xfrm>
            <a:prstGeom prst="rect">
              <a:avLst/>
            </a:prstGeom>
            <a:noFill/>
            <a:ln>
              <a:noFill/>
            </a:ln>
          </p:spPr>
        </p:pic>
      </p:grpSp>
      <p:sp>
        <p:nvSpPr>
          <p:cNvPr id="9" name="Rectangle 2"/>
          <p:cNvSpPr txBox="1"/>
          <p:nvPr/>
        </p:nvSpPr>
        <p:spPr>
          <a:xfrm>
            <a:off x="345052" y="2780928"/>
            <a:ext cx="6675220" cy="147002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Verdana" pitchFamily="34"/>
                <a:ea typeface="Verdana" pitchFamily="34"/>
                <a:cs typeface="Verdana" pitchFamily="34"/>
              </a:rPr>
              <a:t>CSF</a:t>
            </a:r>
            <a:br>
              <a:rPr lang="en-US" sz="2400" b="1" i="0" u="none" strike="noStrike" kern="1200" cap="none" spc="0" baseline="0" dirty="0">
                <a:solidFill>
                  <a:srgbClr val="000000"/>
                </a:solidFill>
                <a:uFillTx/>
                <a:latin typeface="Verdana" pitchFamily="34"/>
                <a:ea typeface="Verdana" pitchFamily="34"/>
                <a:cs typeface="Verdana" pitchFamily="34"/>
              </a:rPr>
            </a:br>
            <a:r>
              <a:rPr lang="en-US" sz="2400" b="1" i="0" u="none" strike="noStrike" kern="1200" cap="none" spc="0" baseline="0" dirty="0">
                <a:solidFill>
                  <a:srgbClr val="000000"/>
                </a:solidFill>
                <a:uFillTx/>
                <a:latin typeface="Verdana" pitchFamily="34"/>
                <a:ea typeface="Verdana" pitchFamily="34"/>
                <a:cs typeface="Verdana" pitchFamily="34"/>
              </a:rPr>
              <a:t>Creative Strategic </a:t>
            </a:r>
            <a:r>
              <a:rPr lang="en-US" sz="2400" b="1" i="0" u="none" strike="noStrike" kern="1200" cap="none" spc="0" baseline="0" dirty="0" smtClean="0">
                <a:solidFill>
                  <a:srgbClr val="000000"/>
                </a:solidFill>
                <a:uFillTx/>
                <a:latin typeface="Verdana" pitchFamily="34"/>
                <a:ea typeface="Verdana" pitchFamily="34"/>
                <a:cs typeface="Verdana" pitchFamily="34"/>
              </a:rPr>
              <a:t>Foresight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smtClean="0">
                <a:solidFill>
                  <a:srgbClr val="000000"/>
                </a:solidFill>
                <a:latin typeface="Verdana" pitchFamily="34"/>
                <a:ea typeface="Verdana" pitchFamily="34"/>
                <a:cs typeface="Verdana" pitchFamily="34"/>
              </a:rPr>
              <a:t>Study Module</a:t>
            </a:r>
            <a:r>
              <a:rPr lang="en-US" b="1" i="0" u="none" strike="noStrike" kern="1200" cap="none" spc="0" baseline="0" dirty="0" smtClean="0">
                <a:solidFill>
                  <a:srgbClr val="000000"/>
                </a:solidFill>
                <a:uFillTx/>
                <a:latin typeface="Verdana" pitchFamily="34"/>
                <a:ea typeface="Verdana" pitchFamily="34"/>
                <a:cs typeface="Verdana" pitchFamily="34"/>
              </a:rPr>
              <a:t> </a:t>
            </a:r>
            <a:endParaRPr lang="en-US" b="1" i="0" u="none" strike="noStrike" kern="1200" cap="none" spc="0" baseline="0" dirty="0">
              <a:solidFill>
                <a:srgbClr val="000000"/>
              </a:solidFill>
              <a:uFillTx/>
              <a:latin typeface="Verdana" pitchFamily="34"/>
              <a:ea typeface="Verdana" pitchFamily="34"/>
              <a:cs typeface="Verdana" pitchFamily="34"/>
            </a:endParaRPr>
          </a:p>
        </p:txBody>
      </p:sp>
      <p:sp>
        <p:nvSpPr>
          <p:cNvPr id="11" name="Rectangle 2"/>
          <p:cNvSpPr txBox="1"/>
          <p:nvPr/>
        </p:nvSpPr>
        <p:spPr>
          <a:xfrm>
            <a:off x="-72012" y="4047206"/>
            <a:ext cx="7524332" cy="1470026"/>
          </a:xfrm>
          <a:prstGeom prst="rect">
            <a:avLst/>
          </a:prstGeom>
          <a:noFill/>
          <a:ln>
            <a:noFill/>
          </a:ln>
        </p:spPr>
        <p:txBody>
          <a:bodyPr vert="horz" wrap="square" lIns="91440" tIns="45720" rIns="91440" bIns="45720" anchor="t" anchorCtr="1" compatLnSpc="1"/>
          <a:lstStyle/>
          <a:p>
            <a:pPr lvl="0" algn="ctr">
              <a:defRPr sz="1800" b="0" i="0" u="none" strike="noStrike" kern="0" cap="none" spc="0" baseline="0">
                <a:solidFill>
                  <a:srgbClr val="000000"/>
                </a:solidFill>
                <a:uFillTx/>
              </a:defRPr>
            </a:pPr>
            <a:r>
              <a:rPr lang="en-US" sz="2400" b="1" kern="0" dirty="0">
                <a:solidFill>
                  <a:srgbClr val="000000"/>
                </a:solidFill>
                <a:latin typeface="Verdana" pitchFamily="34"/>
                <a:ea typeface="Verdana" pitchFamily="34"/>
                <a:cs typeface="Verdana" pitchFamily="34"/>
              </a:rPr>
              <a:t>K</a:t>
            </a:r>
            <a:r>
              <a:rPr lang="en-US" sz="2400" b="1" kern="0" dirty="0" smtClean="0">
                <a:solidFill>
                  <a:srgbClr val="000000"/>
                </a:solidFill>
                <a:latin typeface="Verdana" pitchFamily="34"/>
                <a:ea typeface="Verdana" pitchFamily="34"/>
                <a:cs typeface="Verdana" pitchFamily="34"/>
              </a:rPr>
              <a:t>ICK-OFF COURSE</a:t>
            </a:r>
          </a:p>
          <a:p>
            <a:pPr algn="ctr">
              <a:defRPr sz="1800" b="0" i="0" u="none" strike="noStrike" kern="0" cap="none" spc="0" baseline="0">
                <a:solidFill>
                  <a:srgbClr val="000000"/>
                </a:solidFill>
                <a:uFillTx/>
              </a:defRPr>
            </a:pPr>
            <a:endParaRPr lang="en-US" sz="2000" b="1" dirty="0">
              <a:latin typeface="Verdana" pitchFamily="34"/>
              <a:ea typeface="Verdana" pitchFamily="34"/>
              <a:cs typeface="Verdana" pitchFamily="34"/>
            </a:endParaRPr>
          </a:p>
          <a:p>
            <a:pPr lvl="0" algn="ctr">
              <a:spcBef>
                <a:spcPts val="600"/>
              </a:spcBef>
              <a:defRPr sz="1800" b="0" i="0" u="none" strike="noStrike" kern="0" cap="none" spc="0" baseline="0">
                <a:solidFill>
                  <a:srgbClr val="000000"/>
                </a:solidFill>
                <a:uFillTx/>
              </a:defRPr>
            </a:pPr>
            <a:r>
              <a:rPr lang="en-US" sz="1600" b="1" dirty="0" smtClean="0">
                <a:latin typeface="Verdana" pitchFamily="34"/>
                <a:ea typeface="Verdana" pitchFamily="34"/>
                <a:cs typeface="Verdana" pitchFamily="34"/>
              </a:rPr>
              <a:t>By Aalto University</a:t>
            </a:r>
          </a:p>
        </p:txBody>
      </p:sp>
      <p:sp>
        <p:nvSpPr>
          <p:cNvPr id="12" name="TextBox 11"/>
          <p:cNvSpPr txBox="1"/>
          <p:nvPr/>
        </p:nvSpPr>
        <p:spPr>
          <a:xfrm>
            <a:off x="106963" y="6402814"/>
            <a:ext cx="2376805" cy="338554"/>
          </a:xfrm>
          <a:prstGeom prst="rect">
            <a:avLst/>
          </a:prstGeom>
          <a:noFill/>
        </p:spPr>
        <p:txBody>
          <a:bodyPr wrap="none">
            <a:spAutoFit/>
          </a:bodyPr>
          <a:lstStyle/>
          <a:p>
            <a:pPr>
              <a:defRPr/>
            </a:pPr>
            <a:r>
              <a:rPr lang="fi-FI" sz="1600" dirty="0" err="1" smtClean="0">
                <a:solidFill>
                  <a:srgbClr val="00B0F0"/>
                </a:solidFill>
                <a:latin typeface="+mj-lt"/>
              </a:rPr>
              <a:t>www.csf-studymodule.net</a:t>
            </a:r>
            <a:endParaRPr lang="fi-FI" sz="1600" dirty="0">
              <a:solidFill>
                <a:srgbClr val="00B0F0"/>
              </a:solidFill>
              <a:latin typeface="+mj-lt"/>
            </a:endParaRPr>
          </a:p>
        </p:txBody>
      </p:sp>
      <p:sp>
        <p:nvSpPr>
          <p:cNvPr id="13" name="Rectangle 3"/>
          <p:cNvSpPr txBox="1"/>
          <p:nvPr/>
        </p:nvSpPr>
        <p:spPr>
          <a:xfrm>
            <a:off x="467544" y="5577035"/>
            <a:ext cx="6400800" cy="876301"/>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smtClean="0">
                <a:solidFill>
                  <a:srgbClr val="000000"/>
                </a:solidFill>
                <a:uFillTx/>
                <a:latin typeface="Verdana" pitchFamily="34"/>
              </a:rPr>
              <a:t>EU</a:t>
            </a:r>
            <a:r>
              <a:rPr lang="en-US" sz="1400" b="0" i="0" u="none" strike="noStrike" kern="1200" cap="none" spc="0" dirty="0" smtClean="0">
                <a:solidFill>
                  <a:srgbClr val="000000"/>
                </a:solidFill>
                <a:uFillTx/>
                <a:latin typeface="Verdana" pitchFamily="34"/>
              </a:rPr>
              <a:t> </a:t>
            </a:r>
            <a:r>
              <a:rPr lang="en-US" sz="1400" b="0" i="0" u="none" strike="noStrike" kern="1200" cap="none" spc="0" baseline="0" dirty="0" smtClean="0">
                <a:solidFill>
                  <a:srgbClr val="000000"/>
                </a:solidFill>
                <a:uFillTx/>
                <a:latin typeface="Verdana" pitchFamily="34"/>
              </a:rPr>
              <a:t>LLP ERASMUS</a:t>
            </a:r>
            <a:endParaRPr lang="en-US" sz="1400" b="0" i="0" u="none" strike="noStrike" kern="1200" cap="none" spc="0" baseline="0" dirty="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Verdana" pitchFamily="34"/>
                <a:ea typeface="Verdana" pitchFamily="34"/>
                <a:cs typeface="Verdana" pitchFamily="34"/>
              </a:rPr>
              <a:t>Multilateral </a:t>
            </a:r>
            <a:r>
              <a:rPr lang="en-US" sz="1400" b="0" i="0" u="none" strike="noStrike" kern="1200" cap="none" spc="0" baseline="0" dirty="0" smtClean="0">
                <a:solidFill>
                  <a:srgbClr val="000000"/>
                </a:solidFill>
                <a:uFillTx/>
                <a:latin typeface="Verdana" pitchFamily="34"/>
                <a:ea typeface="Verdana" pitchFamily="34"/>
                <a:cs typeface="Verdana" pitchFamily="34"/>
              </a:rPr>
              <a:t>projects</a:t>
            </a:r>
            <a:endParaRPr lang="en-US" sz="1400" b="0" i="0" u="none" strike="noStrike" kern="1200" cap="none" spc="0" baseline="0" dirty="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Verdana" pitchFamily="34"/>
                <a:ea typeface="Verdana" pitchFamily="34"/>
                <a:cs typeface="Verdana" pitchFamily="34"/>
              </a:rPr>
              <a:t>PROJECT NRO  517671-LLP-1-2011-1-FI-ERASMUS_FEXI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p:cNvPicPr>
            <a:picLocks noChangeAspect="1"/>
          </p:cNvPicPr>
          <p:nvPr/>
        </p:nvPicPr>
        <p:blipFill>
          <a:blip r:embed="rId3"/>
          <a:srcRect r="1173"/>
          <a:stretch>
            <a:fillRect/>
          </a:stretch>
        </p:blipFill>
        <p:spPr>
          <a:xfrm>
            <a:off x="0" y="1052739"/>
            <a:ext cx="9144000" cy="84571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Creativity – to think about</a:t>
            </a:r>
          </a:p>
        </p:txBody>
      </p:sp>
      <p:sp>
        <p:nvSpPr>
          <p:cNvPr id="4" name="TextBox 3"/>
          <p:cNvSpPr txBox="1"/>
          <p:nvPr/>
        </p:nvSpPr>
        <p:spPr>
          <a:xfrm>
            <a:off x="467541" y="2132856"/>
            <a:ext cx="7171191" cy="4524315"/>
          </a:xfrm>
          <a:prstGeom prst="rect">
            <a:avLst/>
          </a:prstGeom>
          <a:noFill/>
          <a:ln>
            <a:noFill/>
          </a:ln>
        </p:spPr>
        <p:txBody>
          <a:bodyPr vert="horz" wrap="square" lIns="91440" tIns="45720" rIns="91440" bIns="45720" anchor="t" anchorCtr="0" compatLnSpc="1">
            <a:spAutoFit/>
          </a:bodyPr>
          <a:lstStyle/>
          <a:p>
            <a:pPr>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Select a creative sector and observe it. Think about the following things in groups and exchange the ideas and results:</a:t>
            </a:r>
          </a:p>
          <a:p>
            <a:pPr marL="742950" lvl="1" indent="-285750">
              <a:buSzPct val="100000"/>
              <a:buFont typeface="Courier New" pitchFamily="49"/>
              <a:buChar char="o"/>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sym typeface="Wingdings" pitchFamily="2" charset="2"/>
            </a:endParaRP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How are the outcomes for the sector?</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What core processes are be needed to obtain the outcomes?</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What assisting process are be needed to obtain the outcomes? (e.g. raw materials, publishing, volunteers, medical assistance, legal issues…)</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What is the work pace of the sector?</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What kind of  people work in different tasks? What is required from them?</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What kind of stress managing is needed in the sector?</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Would you be able to work in the sector, as personality?</a:t>
            </a:r>
          </a:p>
          <a:p>
            <a:pPr marL="742950" lvl="1" indent="-285750">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Which position could you work at? What kind of skills would you need to work within the sector?</a:t>
            </a:r>
          </a:p>
          <a:p>
            <a:pPr marL="742950" lvl="1" indent="-285750">
              <a:buSzPct val="100000"/>
              <a:buFont typeface="Courier New" pitchFamily="49"/>
              <a:buChar char="o"/>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sym typeface="Wingdings" pitchFamily="2" charset="2"/>
            </a:endParaRPr>
          </a:p>
          <a:p>
            <a:pPr marL="0" lvl="1">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sym typeface="Wingdings" pitchFamily="2" charset="2"/>
              </a:rPr>
              <a:t>Activity: </a:t>
            </a:r>
            <a:r>
              <a:rPr lang="en-US" sz="1600" b="1" dirty="0" smtClean="0">
                <a:solidFill>
                  <a:srgbClr val="00B0F0"/>
                </a:solidFill>
                <a:latin typeface="Verdana" pitchFamily="34"/>
                <a:ea typeface="Verdana" pitchFamily="34"/>
                <a:cs typeface="Verdana" pitchFamily="34"/>
                <a:sym typeface="Wingdings" pitchFamily="2" charset="2"/>
              </a:rPr>
              <a:t>Brainstorm creative solutions in any sector, </a:t>
            </a:r>
          </a:p>
          <a:p>
            <a:pPr marL="0" lvl="1">
              <a:buSzPct val="100000"/>
              <a:defRPr sz="1800" b="0" i="0" u="none" strike="noStrike" kern="0" cap="none" spc="0" baseline="0">
                <a:solidFill>
                  <a:srgbClr val="000000"/>
                </a:solidFill>
                <a:uFillTx/>
              </a:defRPr>
            </a:pPr>
            <a:r>
              <a:rPr lang="en-US" sz="1600" b="1" dirty="0" smtClean="0">
                <a:solidFill>
                  <a:srgbClr val="00B0F0"/>
                </a:solidFill>
                <a:latin typeface="Verdana" pitchFamily="34"/>
                <a:ea typeface="Verdana" pitchFamily="34"/>
                <a:cs typeface="Verdana" pitchFamily="34"/>
                <a:sym typeface="Wingdings" pitchFamily="2" charset="2"/>
              </a:rPr>
              <a:t>             small scale preference</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125562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23413" r="4779"/>
          <a:stretch>
            <a:fillRect/>
          </a:stretch>
        </p:blipFill>
        <p:spPr>
          <a:xfrm>
            <a:off x="0" y="0"/>
            <a:ext cx="9144000" cy="410540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Strategy</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048673" cy="3570208"/>
          </a:xfrm>
          <a:prstGeom prst="rect">
            <a:avLst/>
          </a:prstGeom>
          <a:noFill/>
          <a:ln>
            <a:noFill/>
          </a:ln>
        </p:spPr>
        <p:txBody>
          <a:bodyPr vert="horz" wrap="square" lIns="91440" tIns="45720" rIns="91440" bIns="45720" anchor="t" anchorCtr="0" compatLnSpc="1">
            <a:spAutoFit/>
          </a:bodyPr>
          <a:lstStyle/>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Everyday translation: </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Do not jump into the water without asking about the rocks; dress according to the weather; plan what you shop who you need to contact etc.</a:t>
            </a: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Military based</a:t>
            </a: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Common sense going from A to B</a:t>
            </a: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Examples from the animal kingdom:</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Cats hunting</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Bird migration</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Dogs stealing your sandwich</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395612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23413" r="4779"/>
          <a:stretch>
            <a:fillRect/>
          </a:stretch>
        </p:blipFill>
        <p:spPr>
          <a:xfrm>
            <a:off x="0" y="0"/>
            <a:ext cx="9144000" cy="410540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Strategy exercise</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120683" cy="2985433"/>
          </a:xfrm>
          <a:prstGeom prst="rect">
            <a:avLst/>
          </a:prstGeom>
          <a:noFill/>
          <a:ln>
            <a:noFill/>
          </a:ln>
        </p:spPr>
        <p:txBody>
          <a:bodyPr vert="horz" wrap="square" lIns="91440" tIns="45720" rIns="91440" bIns="45720" anchor="t" anchorCtr="0" compatLnSpc="1">
            <a:spAutoFit/>
          </a:bodyPr>
          <a:lstStyle/>
          <a:p>
            <a:pPr lvl="0">
              <a:spcAft>
                <a:spcPts val="1200"/>
              </a:spcAft>
              <a:buSzPct val="100000"/>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endParaRPr>
          </a:p>
          <a:p>
            <a:pPr lvl="0">
              <a:spcAft>
                <a:spcPts val="1200"/>
              </a:spcAft>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Make a strategy for one of the following</a:t>
            </a:r>
          </a:p>
          <a:p>
            <a:pPr marL="342900" indent="-342900">
              <a:spcAft>
                <a:spcPts val="1200"/>
              </a:spcAft>
              <a:buSzPct val="100000"/>
              <a:buFont typeface="+mj-lt"/>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Getting to Mount Everest</a:t>
            </a:r>
          </a:p>
          <a:p>
            <a:pPr marL="342900" indent="-342900">
              <a:spcAft>
                <a:spcPts val="1200"/>
              </a:spcAft>
              <a:buSzPct val="100000"/>
              <a:buFont typeface="+mj-lt"/>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Abuse intervention for someone</a:t>
            </a:r>
          </a:p>
          <a:p>
            <a:pPr marL="342900" indent="-342900">
              <a:spcAft>
                <a:spcPts val="1200"/>
              </a:spcAft>
              <a:buSzPct val="100000"/>
              <a:buFont typeface="+mj-lt"/>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Wedding</a:t>
            </a:r>
          </a:p>
          <a:p>
            <a:pPr marL="342900" indent="-342900">
              <a:spcAft>
                <a:spcPts val="1200"/>
              </a:spcAft>
              <a:buSzPct val="100000"/>
              <a:buFont typeface="+mj-lt"/>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Travelling across a continent (e.g. </a:t>
            </a:r>
            <a:r>
              <a:rPr lang="en-US" sz="1600" smtClean="0">
                <a:solidFill>
                  <a:srgbClr val="000000"/>
                </a:solidFill>
                <a:latin typeface="Verdana" pitchFamily="34"/>
                <a:ea typeface="Verdana" pitchFamily="34"/>
                <a:cs typeface="Verdana" pitchFamily="34"/>
              </a:rPr>
              <a:t>North America</a:t>
            </a:r>
            <a:r>
              <a:rPr lang="en-US" sz="1600" dirty="0" smtClean="0">
                <a:solidFill>
                  <a:srgbClr val="000000"/>
                </a:solidFill>
                <a:latin typeface="Verdana" pitchFamily="34"/>
                <a:ea typeface="Verdana" pitchFamily="34"/>
                <a:cs typeface="Verdana" pitchFamily="34"/>
              </a:rPr>
              <a:t>)</a:t>
            </a:r>
          </a:p>
          <a:p>
            <a:pPr marL="342900" indent="-342900">
              <a:spcAft>
                <a:spcPts val="1200"/>
              </a:spcAft>
              <a:buSzPct val="100000"/>
              <a:buFont typeface="+mj-lt"/>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Re-launch a product or person with a politically or morally questionable image</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183619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23413" r="4779"/>
          <a:stretch>
            <a:fillRect/>
          </a:stretch>
        </p:blipFill>
        <p:spPr>
          <a:xfrm>
            <a:off x="0" y="0"/>
            <a:ext cx="9144000" cy="4105409"/>
          </a:xfrm>
          <a:prstGeom prst="rect">
            <a:avLst/>
          </a:prstGeom>
          <a:noFill/>
          <a:ln>
            <a:noFill/>
          </a:ln>
        </p:spPr>
      </p:pic>
      <p:sp>
        <p:nvSpPr>
          <p:cNvPr id="3" name="TextBox 2"/>
          <p:cNvSpPr txBox="1"/>
          <p:nvPr/>
        </p:nvSpPr>
        <p:spPr>
          <a:xfrm>
            <a:off x="467540" y="1239140"/>
            <a:ext cx="7056787"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Strategy, issues to think during task</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048673" cy="3908762"/>
          </a:xfrm>
          <a:prstGeom prst="rect">
            <a:avLst/>
          </a:prstGeom>
          <a:noFill/>
          <a:ln>
            <a:noFill/>
          </a:ln>
        </p:spPr>
        <p:txBody>
          <a:bodyPr vert="horz" wrap="square" lIns="91440" tIns="45720" rIns="91440" bIns="45720" anchor="t" anchorCtr="0" compatLnSpc="1">
            <a:spAutoFit/>
          </a:bodyPr>
          <a:lstStyle/>
          <a:p>
            <a:pPr marL="285750" indent="-285750">
              <a:lnSpc>
                <a:spcPct val="150000"/>
              </a:lnSpc>
              <a:buFont typeface="Courier New" pitchFamily="49" charset="0"/>
              <a:buChar char="o"/>
            </a:pPr>
            <a:r>
              <a:rPr lang="fi-FI" sz="1600" dirty="0">
                <a:latin typeface="Verdana" pitchFamily="34" charset="0"/>
                <a:ea typeface="Verdana" pitchFamily="34" charset="0"/>
                <a:cs typeface="Verdana" pitchFamily="34" charset="0"/>
              </a:rPr>
              <a:t>The </a:t>
            </a:r>
            <a:r>
              <a:rPr lang="fi-FI" sz="1600" dirty="0" err="1">
                <a:latin typeface="Verdana" pitchFamily="34" charset="0"/>
                <a:ea typeface="Verdana" pitchFamily="34" charset="0"/>
                <a:cs typeface="Verdana" pitchFamily="34" charset="0"/>
              </a:rPr>
              <a:t>Objective</a:t>
            </a:r>
            <a:r>
              <a:rPr lang="fi-FI" sz="1600" dirty="0">
                <a:latin typeface="Verdana" pitchFamily="34" charset="0"/>
                <a:ea typeface="Verdana" pitchFamily="34" charset="0"/>
                <a:cs typeface="Verdana" pitchFamily="34" charset="0"/>
              </a:rPr>
              <a:t> - </a:t>
            </a:r>
            <a:r>
              <a:rPr lang="fi-FI" sz="1600" b="1" dirty="0" err="1" smtClean="0">
                <a:latin typeface="Verdana" pitchFamily="34" charset="0"/>
                <a:ea typeface="Verdana" pitchFamily="34" charset="0"/>
                <a:cs typeface="Verdana" pitchFamily="34" charset="0"/>
              </a:rPr>
              <a:t>what</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want</a:t>
            </a:r>
            <a:r>
              <a:rPr lang="fi-FI" sz="1600" dirty="0">
                <a:latin typeface="Verdana" pitchFamily="34" charset="0"/>
                <a:ea typeface="Verdana" pitchFamily="34" charset="0"/>
                <a:cs typeface="Verdana" pitchFamily="34" charset="0"/>
              </a:rPr>
              <a:t> to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objective</a:t>
            </a:r>
            <a:r>
              <a:rPr lang="fi-FI" sz="1600" dirty="0">
                <a:latin typeface="Verdana" pitchFamily="34" charset="0"/>
                <a:ea typeface="Verdana" pitchFamily="34" charset="0"/>
                <a:cs typeface="Verdana" pitchFamily="34" charset="0"/>
              </a:rPr>
              <a:t>)</a:t>
            </a:r>
          </a:p>
          <a:p>
            <a:pPr marL="285750" indent="-285750">
              <a:lnSpc>
                <a:spcPct val="150000"/>
              </a:lnSpc>
              <a:buFont typeface="Courier New" pitchFamily="49" charset="0"/>
              <a:buChar char="o"/>
            </a:pPr>
            <a:r>
              <a:rPr lang="fi-FI" sz="1600" b="1" dirty="0" err="1" smtClean="0">
                <a:latin typeface="Verdana" pitchFamily="34" charset="0"/>
                <a:ea typeface="Verdana" pitchFamily="34" charset="0"/>
                <a:cs typeface="Verdana" pitchFamily="34" charset="0"/>
              </a:rPr>
              <a:t>Why</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want</a:t>
            </a:r>
            <a:r>
              <a:rPr lang="fi-FI" sz="1600" dirty="0">
                <a:latin typeface="Verdana" pitchFamily="34" charset="0"/>
                <a:ea typeface="Verdana" pitchFamily="34" charset="0"/>
                <a:cs typeface="Verdana" pitchFamily="34" charset="0"/>
              </a:rPr>
              <a:t> to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objective</a:t>
            </a:r>
            <a:r>
              <a:rPr lang="fi-FI" sz="1600" dirty="0">
                <a:latin typeface="Verdana" pitchFamily="34" charset="0"/>
                <a:ea typeface="Verdana" pitchFamily="34" charset="0"/>
                <a:cs typeface="Verdana" pitchFamily="34" charset="0"/>
              </a:rPr>
              <a:t>)</a:t>
            </a:r>
          </a:p>
          <a:p>
            <a:pPr marL="285750" indent="-285750">
              <a:lnSpc>
                <a:spcPct val="150000"/>
              </a:lnSpc>
              <a:buFont typeface="Courier New" pitchFamily="49" charset="0"/>
              <a:buChar char="o"/>
            </a:pPr>
            <a:r>
              <a:rPr lang="fi-FI" sz="1600" b="1" dirty="0" err="1" smtClean="0">
                <a:latin typeface="Verdana" pitchFamily="34" charset="0"/>
                <a:ea typeface="Verdana" pitchFamily="34" charset="0"/>
                <a:cs typeface="Verdana" pitchFamily="34" charset="0"/>
              </a:rPr>
              <a:t>When</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want</a:t>
            </a:r>
            <a:r>
              <a:rPr lang="fi-FI" sz="1600" dirty="0">
                <a:latin typeface="Verdana" pitchFamily="34" charset="0"/>
                <a:ea typeface="Verdana" pitchFamily="34" charset="0"/>
                <a:cs typeface="Verdana" pitchFamily="34" charset="0"/>
              </a:rPr>
              <a:t> to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it</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steps</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timing</a:t>
            </a:r>
            <a:r>
              <a:rPr lang="fi-FI" sz="1600" dirty="0">
                <a:latin typeface="Verdana" pitchFamily="34" charset="0"/>
                <a:ea typeface="Verdana" pitchFamily="34" charset="0"/>
                <a:cs typeface="Verdana" pitchFamily="34" charset="0"/>
              </a:rPr>
              <a:t>, deadline)</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fi-FI" sz="1600" dirty="0" err="1" smtClean="0">
                <a:latin typeface="Verdana" pitchFamily="34" charset="0"/>
                <a:ea typeface="Verdana" pitchFamily="34" charset="0"/>
                <a:cs typeface="Verdana" pitchFamily="34" charset="0"/>
              </a:rPr>
              <a:t>Also</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subgoals</a:t>
            </a:r>
            <a:r>
              <a:rPr lang="fi-FI" sz="1600" dirty="0">
                <a:latin typeface="Verdana" pitchFamily="34" charset="0"/>
                <a:ea typeface="Verdana" pitchFamily="34" charset="0"/>
                <a:cs typeface="Verdana" pitchFamily="34" charset="0"/>
              </a:rPr>
              <a:t> and </a:t>
            </a:r>
            <a:r>
              <a:rPr lang="fi-FI" sz="1600" dirty="0" err="1">
                <a:latin typeface="Verdana" pitchFamily="34" charset="0"/>
                <a:ea typeface="Verdana" pitchFamily="34" charset="0"/>
                <a:cs typeface="Verdana" pitchFamily="34" charset="0"/>
              </a:rPr>
              <a:t>milestones</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steps</a:t>
            </a:r>
            <a:r>
              <a:rPr lang="fi-FI" sz="1600" dirty="0">
                <a:latin typeface="Verdana" pitchFamily="34" charset="0"/>
                <a:ea typeface="Verdana" pitchFamily="34" charset="0"/>
                <a:cs typeface="Verdana" pitchFamily="34" charset="0"/>
              </a:rPr>
              <a:t>)</a:t>
            </a:r>
          </a:p>
          <a:p>
            <a:pPr marL="285750" indent="-285750">
              <a:lnSpc>
                <a:spcPct val="150000"/>
              </a:lnSpc>
              <a:buFont typeface="Courier New" pitchFamily="49" charset="0"/>
              <a:buChar char="o"/>
            </a:pPr>
            <a:r>
              <a:rPr lang="fi-FI" sz="1600" b="1" dirty="0" smtClean="0">
                <a:latin typeface="Verdana" pitchFamily="34" charset="0"/>
                <a:ea typeface="Verdana" pitchFamily="34" charset="0"/>
                <a:cs typeface="Verdana" pitchFamily="34" charset="0"/>
              </a:rPr>
              <a:t>How</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want</a:t>
            </a:r>
            <a:r>
              <a:rPr lang="fi-FI" sz="1600" dirty="0">
                <a:latin typeface="Verdana" pitchFamily="34" charset="0"/>
                <a:ea typeface="Verdana" pitchFamily="34" charset="0"/>
                <a:cs typeface="Verdana" pitchFamily="34" charset="0"/>
              </a:rPr>
              <a:t> to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steps</a:t>
            </a:r>
            <a:r>
              <a:rPr lang="fi-FI" sz="1600" dirty="0">
                <a:latin typeface="Verdana" pitchFamily="34" charset="0"/>
                <a:ea typeface="Verdana" pitchFamily="34" charset="0"/>
                <a:cs typeface="Verdana" pitchFamily="34" charset="0"/>
              </a:rPr>
              <a:t>)</a:t>
            </a:r>
          </a:p>
          <a:p>
            <a:pPr marL="285750" indent="-285750">
              <a:lnSpc>
                <a:spcPct val="150000"/>
              </a:lnSpc>
              <a:buFont typeface="Courier New" pitchFamily="49" charset="0"/>
              <a:buChar char="o"/>
            </a:pPr>
            <a:r>
              <a:rPr lang="fi-FI" sz="1600" dirty="0">
                <a:latin typeface="Verdana" pitchFamily="34" charset="0"/>
                <a:ea typeface="Verdana" pitchFamily="34" charset="0"/>
                <a:cs typeface="Verdana" pitchFamily="34" charset="0"/>
              </a:rPr>
              <a:t>How </a:t>
            </a:r>
            <a:r>
              <a:rPr lang="fi-FI" sz="1600" b="1" dirty="0" err="1" smtClean="0">
                <a:latin typeface="Verdana" pitchFamily="34" charset="0"/>
                <a:ea typeface="Verdana" pitchFamily="34" charset="0"/>
                <a:cs typeface="Verdana" pitchFamily="34" charset="0"/>
              </a:rPr>
              <a:t>can</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it</a:t>
            </a:r>
            <a:r>
              <a:rPr lang="fi-FI" sz="1600" dirty="0">
                <a:latin typeface="Verdana" pitchFamily="34" charset="0"/>
                <a:ea typeface="Verdana" pitchFamily="34" charset="0"/>
                <a:cs typeface="Verdana" pitchFamily="34" charset="0"/>
              </a:rPr>
              <a:t> and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have</a:t>
            </a:r>
            <a:r>
              <a:rPr lang="fi-FI" sz="1600" dirty="0">
                <a:latin typeface="Verdana" pitchFamily="34" charset="0"/>
                <a:ea typeface="Verdana" pitchFamily="34" charset="0"/>
                <a:cs typeface="Verdana" pitchFamily="34" charset="0"/>
              </a:rPr>
              <a:t> </a:t>
            </a:r>
            <a:r>
              <a:rPr lang="fi-FI" sz="1600" b="1" dirty="0" err="1" smtClean="0">
                <a:latin typeface="Verdana" pitchFamily="34" charset="0"/>
                <a:ea typeface="Verdana" pitchFamily="34" charset="0"/>
                <a:cs typeface="Verdana" pitchFamily="34" charset="0"/>
              </a:rPr>
              <a:t>skills</a:t>
            </a:r>
            <a:endParaRPr lang="fi-FI" sz="1600" b="1" dirty="0">
              <a:latin typeface="Verdana" pitchFamily="34" charset="0"/>
              <a:ea typeface="Verdana" pitchFamily="34" charset="0"/>
              <a:cs typeface="Verdana" pitchFamily="34" charset="0"/>
            </a:endParaRPr>
          </a:p>
          <a:p>
            <a:pPr marL="285750" indent="-285750">
              <a:lnSpc>
                <a:spcPct val="150000"/>
              </a:lnSpc>
              <a:buFont typeface="Courier New" pitchFamily="49" charset="0"/>
              <a:buChar char="o"/>
            </a:pPr>
            <a:r>
              <a:rPr lang="fi-FI" sz="1600" dirty="0" err="1">
                <a:latin typeface="Verdana" pitchFamily="34" charset="0"/>
                <a:ea typeface="Verdana" pitchFamily="34" charset="0"/>
                <a:cs typeface="Verdana" pitchFamily="34" charset="0"/>
              </a:rPr>
              <a:t>Who</a:t>
            </a:r>
            <a:r>
              <a:rPr lang="fi-FI" sz="1600" dirty="0">
                <a:latin typeface="Verdana" pitchFamily="34" charset="0"/>
                <a:ea typeface="Verdana" pitchFamily="34" charset="0"/>
                <a:cs typeface="Verdana" pitchFamily="34" charset="0"/>
              </a:rPr>
              <a:t> to </a:t>
            </a:r>
            <a:r>
              <a:rPr lang="fi-FI" sz="1600" b="1" dirty="0" err="1" smtClean="0">
                <a:latin typeface="Verdana" pitchFamily="34" charset="0"/>
                <a:ea typeface="Verdana" pitchFamily="34" charset="0"/>
                <a:cs typeface="Verdana" pitchFamily="34" charset="0"/>
              </a:rPr>
              <a:t>involve</a:t>
            </a:r>
            <a:r>
              <a:rPr lang="fi-FI" sz="1600" dirty="0" smtClean="0">
                <a:latin typeface="Verdana" pitchFamily="34" charset="0"/>
                <a:ea typeface="Verdana" pitchFamily="34" charset="0"/>
                <a:cs typeface="Verdana" pitchFamily="34" charset="0"/>
              </a:rPr>
              <a:t> </a:t>
            </a:r>
            <a:r>
              <a:rPr lang="fi-FI" sz="1600" dirty="0">
                <a:latin typeface="Verdana" pitchFamily="34" charset="0"/>
                <a:ea typeface="Verdana" pitchFamily="34" charset="0"/>
                <a:cs typeface="Verdana" pitchFamily="34" charset="0"/>
              </a:rPr>
              <a:t>and </a:t>
            </a:r>
            <a:r>
              <a:rPr lang="fi-FI" sz="1600" dirty="0" err="1">
                <a:latin typeface="Verdana" pitchFamily="34" charset="0"/>
                <a:ea typeface="Verdana" pitchFamily="34" charset="0"/>
                <a:cs typeface="Verdana" pitchFamily="34" charset="0"/>
              </a:rPr>
              <a:t>why</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what</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are</a:t>
            </a:r>
            <a:r>
              <a:rPr lang="fi-FI" sz="1600" dirty="0">
                <a:latin typeface="Verdana" pitchFamily="34" charset="0"/>
                <a:ea typeface="Verdana" pitchFamily="34" charset="0"/>
                <a:cs typeface="Verdana" pitchFamily="34" charset="0"/>
              </a:rPr>
              <a:t> the </a:t>
            </a:r>
            <a:r>
              <a:rPr lang="fi-FI" sz="1600" dirty="0" err="1">
                <a:latin typeface="Verdana" pitchFamily="34" charset="0"/>
                <a:ea typeface="Verdana" pitchFamily="34" charset="0"/>
                <a:cs typeface="Verdana" pitchFamily="34" charset="0"/>
              </a:rPr>
              <a:t>responsibilites</a:t>
            </a:r>
            <a:r>
              <a:rPr lang="fi-FI" sz="1600" dirty="0">
                <a:latin typeface="Verdana" pitchFamily="34" charset="0"/>
                <a:ea typeface="Verdana" pitchFamily="34" charset="0"/>
                <a:cs typeface="Verdana" pitchFamily="34" charset="0"/>
              </a:rPr>
              <a:t> and </a:t>
            </a:r>
            <a:r>
              <a:rPr lang="fi-FI" sz="1600" dirty="0" err="1">
                <a:latin typeface="Verdana" pitchFamily="34" charset="0"/>
                <a:ea typeface="Verdana" pitchFamily="34" charset="0"/>
                <a:cs typeface="Verdana" pitchFamily="34" charset="0"/>
              </a:rPr>
              <a:t>resources</a:t>
            </a:r>
            <a:endParaRPr lang="fi-FI" sz="1600" dirty="0">
              <a:latin typeface="Verdana" pitchFamily="34" charset="0"/>
              <a:ea typeface="Verdana" pitchFamily="34" charset="0"/>
              <a:cs typeface="Verdana" pitchFamily="34" charset="0"/>
            </a:endParaRPr>
          </a:p>
          <a:p>
            <a:pPr marL="285750" indent="-285750">
              <a:lnSpc>
                <a:spcPct val="150000"/>
              </a:lnSpc>
              <a:buFont typeface="Courier New" pitchFamily="49" charset="0"/>
              <a:buChar char="o"/>
            </a:pPr>
            <a:r>
              <a:rPr lang="fi-FI" sz="1600" dirty="0" err="1">
                <a:latin typeface="Verdana" pitchFamily="34" charset="0"/>
                <a:ea typeface="Verdana" pitchFamily="34" charset="0"/>
                <a:cs typeface="Verdana" pitchFamily="34" charset="0"/>
              </a:rPr>
              <a:t>What</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we</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do</a:t>
            </a:r>
            <a:r>
              <a:rPr lang="fi-FI" sz="1600" dirty="0">
                <a:latin typeface="Verdana" pitchFamily="34" charset="0"/>
                <a:ea typeface="Verdana" pitchFamily="34" charset="0"/>
                <a:cs typeface="Verdana" pitchFamily="34" charset="0"/>
              </a:rPr>
              <a:t> in case of </a:t>
            </a:r>
            <a:r>
              <a:rPr lang="fi-FI" sz="1600" b="1" dirty="0" err="1" smtClean="0">
                <a:latin typeface="Verdana" pitchFamily="34" charset="0"/>
                <a:ea typeface="Verdana" pitchFamily="34" charset="0"/>
                <a:cs typeface="Verdana" pitchFamily="34" charset="0"/>
              </a:rPr>
              <a:t>problems</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what</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kinds</a:t>
            </a:r>
            <a:r>
              <a:rPr lang="fi-FI" sz="1600" dirty="0">
                <a:latin typeface="Verdana" pitchFamily="34" charset="0"/>
                <a:ea typeface="Verdana" pitchFamily="34" charset="0"/>
                <a:cs typeface="Verdana" pitchFamily="34" charset="0"/>
              </a:rPr>
              <a:t> of </a:t>
            </a:r>
            <a:r>
              <a:rPr lang="fi-FI" sz="1600" dirty="0" err="1">
                <a:latin typeface="Verdana" pitchFamily="34" charset="0"/>
                <a:ea typeface="Verdana" pitchFamily="34" charset="0"/>
                <a:cs typeface="Verdana" pitchFamily="34" charset="0"/>
              </a:rPr>
              <a:t>solutions</a:t>
            </a:r>
            <a:endParaRPr lang="fi-FI" sz="1600" dirty="0">
              <a:latin typeface="Verdana" pitchFamily="34" charset="0"/>
              <a:ea typeface="Verdana" pitchFamily="34" charset="0"/>
              <a:cs typeface="Verdana" pitchFamily="34" charset="0"/>
            </a:endParaRPr>
          </a:p>
          <a:p>
            <a:pPr marL="285750" lvl="0" indent="-285750">
              <a:buSzPct val="100000"/>
              <a:buFont typeface="Courier New" pitchFamily="49"/>
              <a:buChar char="o"/>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78006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23413" r="4779"/>
          <a:stretch>
            <a:fillRect/>
          </a:stretch>
        </p:blipFill>
        <p:spPr>
          <a:xfrm>
            <a:off x="0" y="0"/>
            <a:ext cx="9144000" cy="410540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Foresight</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048673" cy="3970318"/>
          </a:xfrm>
          <a:prstGeom prst="rect">
            <a:avLst/>
          </a:prstGeom>
          <a:noFill/>
          <a:ln>
            <a:noFill/>
          </a:ln>
        </p:spPr>
        <p:txBody>
          <a:bodyPr vert="horz" wrap="square" lIns="91440" tIns="45720" rIns="91440" bIns="45720" anchor="t" anchorCtr="0" compatLnSpc="1">
            <a:spAutoFit/>
          </a:bodyPr>
          <a:lstStyle/>
          <a:p>
            <a:pPr lvl="0">
              <a:buSzPct val="100000"/>
              <a:defRPr sz="1800" b="0" i="0" u="none" strike="noStrike" kern="0" cap="none" spc="0" baseline="0">
                <a:solidFill>
                  <a:srgbClr val="000000"/>
                </a:solidFill>
                <a:uFillTx/>
              </a:defRPr>
            </a:pPr>
            <a:r>
              <a:rPr lang="en-GB" sz="2200" b="1" i="1" dirty="0" smtClean="0">
                <a:solidFill>
                  <a:srgbClr val="000000"/>
                </a:solidFill>
                <a:latin typeface="Verdana" pitchFamily="34"/>
                <a:ea typeface="Verdana" pitchFamily="34"/>
                <a:cs typeface="Verdana" pitchFamily="34"/>
              </a:rPr>
              <a:t>It was, it is and it is </a:t>
            </a:r>
            <a:r>
              <a:rPr lang="en-GB" sz="2200" b="1" i="1" dirty="0" err="1" smtClean="0">
                <a:solidFill>
                  <a:srgbClr val="000000"/>
                </a:solidFill>
                <a:latin typeface="Verdana" pitchFamily="34"/>
                <a:ea typeface="Verdana" pitchFamily="34"/>
                <a:cs typeface="Verdana" pitchFamily="34"/>
              </a:rPr>
              <a:t>gonna</a:t>
            </a:r>
            <a:r>
              <a:rPr lang="en-GB" sz="2200" b="1" i="1" dirty="0" smtClean="0">
                <a:solidFill>
                  <a:srgbClr val="000000"/>
                </a:solidFill>
                <a:latin typeface="Verdana" pitchFamily="34"/>
                <a:ea typeface="Verdana" pitchFamily="34"/>
                <a:cs typeface="Verdana" pitchFamily="34"/>
              </a:rPr>
              <a:t> be</a:t>
            </a:r>
          </a:p>
          <a:p>
            <a:pPr lvl="0">
              <a:spcAft>
                <a:spcPts val="1200"/>
              </a:spcAft>
              <a:buSzPct val="100000"/>
              <a:defRPr sz="1800" b="0" i="0" u="none" strike="noStrike" kern="0" cap="none" spc="0" baseline="0">
                <a:solidFill>
                  <a:srgbClr val="000000"/>
                </a:solidFill>
                <a:uFillTx/>
              </a:defRPr>
            </a:pPr>
            <a:endParaRPr lang="en-GB" sz="1600" dirty="0" smtClean="0">
              <a:solidFill>
                <a:srgbClr val="000000"/>
              </a:solidFill>
              <a:latin typeface="Verdana" pitchFamily="34"/>
              <a:ea typeface="Verdana" pitchFamily="34"/>
              <a:cs typeface="Verdana" pitchFamily="34"/>
            </a:endParaRP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GB" sz="1600" dirty="0" smtClean="0">
                <a:solidFill>
                  <a:srgbClr val="000000"/>
                </a:solidFill>
                <a:latin typeface="Verdana" pitchFamily="34"/>
                <a:ea typeface="Verdana" pitchFamily="34"/>
                <a:cs typeface="Verdana" pitchFamily="34"/>
              </a:rPr>
              <a:t>Curiosity towards novelties</a:t>
            </a: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GB" sz="1600" dirty="0" smtClean="0">
                <a:solidFill>
                  <a:srgbClr val="000000"/>
                </a:solidFill>
                <a:latin typeface="Verdana" pitchFamily="34"/>
                <a:ea typeface="Verdana" pitchFamily="34"/>
                <a:cs typeface="Verdana" pitchFamily="34"/>
              </a:rPr>
              <a:t>Strong human dimension: behaviour, aspirations, fears, habits, examples to follow…</a:t>
            </a: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GB" sz="1600" dirty="0" smtClean="0">
                <a:solidFill>
                  <a:srgbClr val="000000"/>
                </a:solidFill>
                <a:latin typeface="Verdana" pitchFamily="34" charset="0"/>
                <a:ea typeface="Verdana" pitchFamily="34" charset="0"/>
                <a:cs typeface="Verdana" pitchFamily="34" charset="0"/>
              </a:rPr>
              <a:t>Chase and imitation</a:t>
            </a:r>
          </a:p>
          <a:p>
            <a:pPr marL="285750" indent="-285750">
              <a:spcAft>
                <a:spcPts val="1200"/>
              </a:spcAft>
              <a:buSzPct val="100000"/>
              <a:buFont typeface="Courier New" pitchFamily="49"/>
              <a:buChar char="o"/>
              <a:defRPr sz="1800" b="0" i="0" u="none" strike="noStrike" kern="0" cap="none" spc="0" baseline="0">
                <a:solidFill>
                  <a:srgbClr val="000000"/>
                </a:solidFill>
                <a:uFillTx/>
              </a:defRPr>
            </a:pPr>
            <a:r>
              <a:rPr lang="en-GB" sz="1600" dirty="0" smtClean="0">
                <a:solidFill>
                  <a:srgbClr val="000000"/>
                </a:solidFill>
                <a:latin typeface="Verdana" pitchFamily="34"/>
                <a:ea typeface="Verdana" pitchFamily="34"/>
                <a:cs typeface="Verdana" pitchFamily="34"/>
              </a:rPr>
              <a:t>Torstein Veblen and </a:t>
            </a:r>
            <a:r>
              <a:rPr lang="en-GB" sz="1600" dirty="0" smtClean="0">
                <a:latin typeface="Verdana" pitchFamily="34" charset="0"/>
                <a:ea typeface="Verdana" pitchFamily="34" charset="0"/>
                <a:cs typeface="Verdana" pitchFamily="34" charset="0"/>
              </a:rPr>
              <a:t>conspicuous consumption</a:t>
            </a: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GB" sz="1600" dirty="0" smtClean="0">
                <a:solidFill>
                  <a:srgbClr val="000000"/>
                </a:solidFill>
                <a:latin typeface="Verdana" pitchFamily="34"/>
                <a:ea typeface="Verdana" pitchFamily="34"/>
                <a:cs typeface="Verdana" pitchFamily="34"/>
              </a:rPr>
              <a:t>Scenarios and alternative realities</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GB" sz="1600" dirty="0" smtClean="0">
                <a:solidFill>
                  <a:srgbClr val="000000"/>
                </a:solidFill>
                <a:latin typeface="Verdana" pitchFamily="34"/>
                <a:ea typeface="Verdana" pitchFamily="34"/>
                <a:cs typeface="Verdana" pitchFamily="34"/>
              </a:rPr>
              <a:t>E.g. culture, subcultures, availability, nature</a:t>
            </a:r>
          </a:p>
          <a:p>
            <a:pPr lvl="0">
              <a:spcAft>
                <a:spcPts val="1200"/>
              </a:spcAft>
              <a:buSzPct val="100000"/>
              <a:defRPr sz="1800" b="0" i="0" u="none" strike="noStrike" kern="0" cap="none" spc="0" baseline="0">
                <a:solidFill>
                  <a:srgbClr val="000000"/>
                </a:solidFill>
                <a:uFillTx/>
              </a:defRPr>
            </a:pPr>
            <a:endParaRPr lang="en-GB" sz="1600" dirty="0" smtClean="0">
              <a:solidFill>
                <a:srgbClr val="000000"/>
              </a:solidFill>
              <a:latin typeface="Verdana" pitchFamily="34"/>
              <a:ea typeface="Verdana" pitchFamily="34"/>
              <a:cs typeface="Verdana" pitchFamily="34"/>
            </a:endParaRPr>
          </a:p>
          <a:p>
            <a:pPr marL="285750" lvl="0" indent="-285750">
              <a:spcAft>
                <a:spcPts val="1200"/>
              </a:spcAft>
              <a:buSzPct val="100000"/>
              <a:buFont typeface="Courier New" pitchFamily="49"/>
              <a:buChar char="o"/>
              <a:defRPr sz="1800" b="0" i="0" u="none" strike="noStrike" kern="0" cap="none" spc="0" baseline="0">
                <a:solidFill>
                  <a:srgbClr val="000000"/>
                </a:solidFill>
                <a:uFillTx/>
              </a:defRPr>
            </a:pPr>
            <a:r>
              <a:rPr lang="en-GB" sz="1600" dirty="0" smtClean="0">
                <a:solidFill>
                  <a:srgbClr val="000000"/>
                </a:solidFill>
                <a:latin typeface="Verdana" pitchFamily="34"/>
                <a:ea typeface="Verdana" pitchFamily="34"/>
                <a:cs typeface="Verdana" pitchFamily="34"/>
              </a:rPr>
              <a:t>Do not exclude anything</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5384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23413" r="4779"/>
          <a:stretch>
            <a:fillRect/>
          </a:stretch>
        </p:blipFill>
        <p:spPr>
          <a:xfrm>
            <a:off x="0" y="0"/>
            <a:ext cx="9144000" cy="410540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Foresight – to think about…</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048673" cy="4555093"/>
          </a:xfrm>
          <a:prstGeom prst="rect">
            <a:avLst/>
          </a:prstGeom>
          <a:noFill/>
          <a:ln>
            <a:noFill/>
          </a:ln>
        </p:spPr>
        <p:txBody>
          <a:bodyPr vert="horz" wrap="square" lIns="91440" tIns="45720" rIns="91440" bIns="45720" anchor="t" anchorCtr="0" compatLnSpc="1">
            <a:spAutoFit/>
          </a:bodyPr>
          <a:lstStyle/>
          <a:p>
            <a:pPr lvl="0">
              <a:spcAft>
                <a:spcPts val="600"/>
              </a:spcAft>
              <a:buSzPct val="100000"/>
              <a:defRPr sz="1800" b="0" i="0" u="none" strike="noStrike" kern="0" cap="none" spc="0" baseline="0">
                <a:solidFill>
                  <a:srgbClr val="000000"/>
                </a:solidFill>
                <a:uFillTx/>
              </a:defRPr>
            </a:pPr>
            <a:r>
              <a:rPr lang="en-US" sz="1600" b="1" dirty="0" smtClean="0">
                <a:solidFill>
                  <a:srgbClr val="000000"/>
                </a:solidFill>
                <a:latin typeface="Verdana" pitchFamily="34"/>
                <a:ea typeface="Verdana" pitchFamily="34"/>
                <a:cs typeface="Verdana" pitchFamily="34"/>
              </a:rPr>
              <a:t>Two tasks for discussions:</a:t>
            </a:r>
          </a:p>
          <a:p>
            <a:pPr lvl="0">
              <a:spcAft>
                <a:spcPts val="600"/>
              </a:spcAft>
              <a:buSzPct val="100000"/>
              <a:defRPr sz="1800" b="0" i="0" u="none" strike="noStrike" kern="0" cap="none" spc="0" baseline="0">
                <a:solidFill>
                  <a:srgbClr val="000000"/>
                </a:solidFill>
                <a:uFillTx/>
              </a:defRPr>
            </a:pPr>
            <a:endParaRPr lang="en-US" sz="1600" b="1" dirty="0" smtClean="0">
              <a:solidFill>
                <a:srgbClr val="000000"/>
              </a:solidFill>
              <a:latin typeface="Verdana" pitchFamily="34"/>
              <a:ea typeface="Verdana" pitchFamily="34"/>
              <a:cs typeface="Verdana" pitchFamily="34"/>
            </a:endParaRPr>
          </a:p>
          <a:p>
            <a:pPr lvl="0">
              <a:spcAft>
                <a:spcPts val="600"/>
              </a:spcAft>
              <a:buSzPct val="100000"/>
              <a:defRPr sz="1800" b="0" i="0" u="none" strike="noStrike" kern="0" cap="none" spc="0" baseline="0">
                <a:solidFill>
                  <a:srgbClr val="000000"/>
                </a:solidFill>
                <a:uFillTx/>
              </a:defRPr>
            </a:pPr>
            <a:r>
              <a:rPr lang="en-US" sz="1600" b="1" dirty="0" smtClean="0">
                <a:solidFill>
                  <a:srgbClr val="000000"/>
                </a:solidFill>
                <a:latin typeface="Verdana" pitchFamily="34"/>
                <a:ea typeface="Verdana" pitchFamily="34"/>
                <a:cs typeface="Verdana" pitchFamily="34"/>
              </a:rPr>
              <a:t>Task a</a:t>
            </a:r>
          </a:p>
          <a:p>
            <a:pPr marL="342900" lvl="0" indent="-342900">
              <a:spcAft>
                <a:spcPts val="600"/>
              </a:spcAft>
              <a:buSzPct val="100000"/>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Select an object or an concept (thing)</a:t>
            </a:r>
          </a:p>
          <a:p>
            <a:pPr marL="342900" lvl="0" indent="-342900">
              <a:spcAft>
                <a:spcPts val="600"/>
              </a:spcAft>
              <a:buSzPct val="100000"/>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Make a timeline for it, how it was and how people (users, non-users) were at each point of the timeline</a:t>
            </a:r>
          </a:p>
          <a:p>
            <a:pPr marL="742950" lvl="1" indent="-285750">
              <a:spcAft>
                <a:spcPts val="600"/>
              </a:spcAft>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E.g. 20, 50, 100 and 500 years ago</a:t>
            </a:r>
          </a:p>
          <a:p>
            <a:pPr marL="342900" lvl="0" indent="-342900">
              <a:spcAft>
                <a:spcPts val="600"/>
              </a:spcAft>
              <a:buSzPct val="100000"/>
              <a:buAutoNum type="arabicPeriod"/>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Discuss about your findings, how the society and people have influenced in it.</a:t>
            </a:r>
          </a:p>
          <a:p>
            <a:pPr lvl="0">
              <a:spcAft>
                <a:spcPts val="600"/>
              </a:spcAft>
              <a:buSzPct val="100000"/>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a:p>
            <a:pPr lvl="0">
              <a:spcAft>
                <a:spcPts val="600"/>
              </a:spcAft>
              <a:buSzPct val="100000"/>
              <a:defRPr sz="1800" b="0" i="0" u="none" strike="noStrike" kern="0" cap="none" spc="0" baseline="0">
                <a:solidFill>
                  <a:srgbClr val="000000"/>
                </a:solidFill>
                <a:uFillTx/>
              </a:defRPr>
            </a:pPr>
            <a:r>
              <a:rPr lang="en-US" sz="1600" b="1" dirty="0" smtClean="0">
                <a:solidFill>
                  <a:srgbClr val="000000"/>
                </a:solidFill>
                <a:latin typeface="Verdana" pitchFamily="34"/>
                <a:ea typeface="Verdana" pitchFamily="34"/>
                <a:cs typeface="Verdana" pitchFamily="34"/>
              </a:rPr>
              <a:t>Task b</a:t>
            </a:r>
          </a:p>
          <a:p>
            <a:pPr lvl="0">
              <a:spcAft>
                <a:spcPts val="600"/>
              </a:spcAft>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1. Select an </a:t>
            </a:r>
            <a:r>
              <a:rPr lang="en-US" sz="1600" dirty="0">
                <a:solidFill>
                  <a:srgbClr val="000000"/>
                </a:solidFill>
                <a:latin typeface="Verdana" pitchFamily="34"/>
                <a:ea typeface="Verdana" pitchFamily="34"/>
                <a:cs typeface="Verdana" pitchFamily="34"/>
              </a:rPr>
              <a:t>o</a:t>
            </a:r>
            <a:r>
              <a:rPr lang="en-US" sz="1600" dirty="0" smtClean="0">
                <a:solidFill>
                  <a:srgbClr val="000000"/>
                </a:solidFill>
                <a:latin typeface="Verdana" pitchFamily="34"/>
                <a:ea typeface="Verdana" pitchFamily="34"/>
                <a:cs typeface="Verdana" pitchFamily="34"/>
              </a:rPr>
              <a:t>bject or an immaterial thing/idea. Make 3 future scenarios for it including users and the state of the society</a:t>
            </a:r>
          </a:p>
          <a:p>
            <a:pPr lvl="0">
              <a:spcAft>
                <a:spcPts val="600"/>
              </a:spcAft>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Discuss about the results.</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51909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p:cNvPicPr>
          <p:nvPr/>
        </p:nvPicPr>
        <p:blipFill>
          <a:blip r:embed="rId2"/>
          <a:srcRect r="1173"/>
          <a:stretch>
            <a:fillRect/>
          </a:stretch>
        </p:blipFill>
        <p:spPr>
          <a:xfrm>
            <a:off x="0" y="1052739"/>
            <a:ext cx="9144000" cy="845719"/>
          </a:xfrm>
          <a:prstGeom prst="rect">
            <a:avLst/>
          </a:prstGeom>
          <a:noFill/>
          <a:ln>
            <a:noFill/>
          </a:ln>
        </p:spPr>
      </p:pic>
      <p:sp>
        <p:nvSpPr>
          <p:cNvPr id="3" name="TextBox 3"/>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2400" b="1" dirty="0">
                <a:solidFill>
                  <a:srgbClr val="000000"/>
                </a:solidFill>
                <a:latin typeface="Verdana" pitchFamily="34"/>
                <a:ea typeface="Verdana" pitchFamily="34"/>
                <a:cs typeface="Verdana" pitchFamily="34"/>
              </a:rPr>
              <a:t>Walk the walk, talk the talk</a:t>
            </a:r>
            <a:endParaRPr lang="fi-FI" sz="2400" b="1" dirty="0">
              <a:solidFill>
                <a:srgbClr val="000000"/>
              </a:solidFill>
              <a:latin typeface="Verdana" pitchFamily="34"/>
              <a:ea typeface="Verdana" pitchFamily="34"/>
              <a:cs typeface="Verdana" pitchFamily="34"/>
            </a:endParaRPr>
          </a:p>
        </p:txBody>
      </p:sp>
      <p:sp>
        <p:nvSpPr>
          <p:cNvPr id="4" name="TextBox 6"/>
          <p:cNvSpPr txBox="1"/>
          <p:nvPr/>
        </p:nvSpPr>
        <p:spPr>
          <a:xfrm>
            <a:off x="467541" y="2132856"/>
            <a:ext cx="4608515" cy="3985706"/>
          </a:xfrm>
          <a:prstGeom prst="rect">
            <a:avLst/>
          </a:prstGeom>
          <a:noFill/>
          <a:ln>
            <a:noFill/>
          </a:ln>
        </p:spPr>
        <p:txBody>
          <a:bodyPr vert="horz" wrap="square" lIns="91440" tIns="45720" rIns="91440" bIns="45720" anchor="t" anchorCtr="0" compatLnSpc="1">
            <a:spAutoFit/>
          </a:bodyPr>
          <a:lstStyle/>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Implementation</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Production process</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Think about all the possible aspects</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Look calmly the situation, think over and act</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Acting too impatient </a:t>
            </a:r>
            <a:r>
              <a:rPr lang="en-US" sz="1600" dirty="0">
                <a:solidFill>
                  <a:srgbClr val="000000"/>
                </a:solidFill>
                <a:latin typeface="Verdana" pitchFamily="34"/>
                <a:ea typeface="Verdana" pitchFamily="34"/>
                <a:cs typeface="Verdana" pitchFamily="34"/>
              </a:rPr>
              <a:t>may lead to wasting time and compromising on results</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Assuming responsibilities</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No project </a:t>
            </a:r>
            <a:r>
              <a:rPr lang="en-US" sz="1600" dirty="0" smtClean="0">
                <a:solidFill>
                  <a:srgbClr val="000000"/>
                </a:solidFill>
                <a:latin typeface="Verdana" pitchFamily="34"/>
                <a:ea typeface="Verdana" pitchFamily="34"/>
                <a:cs typeface="Verdana" pitchFamily="34"/>
              </a:rPr>
              <a:t>fairies</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endParaRP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a:p>
            <a:pPr lvl="0">
              <a:spcAft>
                <a:spcPts val="600"/>
              </a:spcAft>
              <a:buSzPct val="100000"/>
              <a:defRPr sz="1800" b="0" i="0" u="none" strike="noStrike" kern="0" cap="none" spc="0" baseline="0">
                <a:solidFill>
                  <a:srgbClr val="000000"/>
                </a:solidFill>
                <a:uFillTx/>
              </a:defRPr>
            </a:pPr>
            <a:r>
              <a:rPr lang="en-US" sz="1600" b="1" dirty="0" smtClean="0">
                <a:solidFill>
                  <a:srgbClr val="00B0F0"/>
                </a:solidFill>
                <a:latin typeface="Verdana" pitchFamily="34"/>
                <a:ea typeface="Verdana" pitchFamily="34"/>
                <a:cs typeface="Verdana" pitchFamily="34"/>
              </a:rPr>
              <a:t>Activity! Project implementation game</a:t>
            </a:r>
            <a:endParaRPr lang="en-US" sz="1600" b="1" dirty="0">
              <a:solidFill>
                <a:srgbClr val="00B0F0"/>
              </a:solidFill>
              <a:latin typeface="Verdana" pitchFamily="34"/>
              <a:ea typeface="Verdana" pitchFamily="34"/>
              <a:cs typeface="Verdana" pitchFamily="34"/>
            </a:endParaRPr>
          </a:p>
        </p:txBody>
      </p:sp>
      <p:grpSp>
        <p:nvGrpSpPr>
          <p:cNvPr id="8" name="Group 9"/>
          <p:cNvGrpSpPr/>
          <p:nvPr/>
        </p:nvGrpSpPr>
        <p:grpSpPr>
          <a:xfrm>
            <a:off x="7092278" y="6309323"/>
            <a:ext cx="1943914" cy="457977"/>
            <a:chOff x="7092278" y="6309323"/>
            <a:chExt cx="1943914" cy="457977"/>
          </a:xfrm>
        </p:grpSpPr>
        <p:pic>
          <p:nvPicPr>
            <p:cNvPr id="9" name="Picture 10"/>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10" name="Picture 11"/>
            <p:cNvPicPr>
              <a:picLocks noChangeAspect="1"/>
            </p:cNvPicPr>
            <p:nvPr/>
          </p:nvPicPr>
          <p:blipFill>
            <a:blip r:embed="rId4"/>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114494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p:cNvPicPr>
          <p:nvPr/>
        </p:nvPicPr>
        <p:blipFill>
          <a:blip r:embed="rId2"/>
          <a:srcRect r="1173"/>
          <a:stretch>
            <a:fillRect/>
          </a:stretch>
        </p:blipFill>
        <p:spPr>
          <a:xfrm>
            <a:off x="0" y="1052739"/>
            <a:ext cx="9144000" cy="845719"/>
          </a:xfrm>
          <a:prstGeom prst="rect">
            <a:avLst/>
          </a:prstGeom>
          <a:noFill/>
          <a:ln>
            <a:noFill/>
          </a:ln>
        </p:spPr>
      </p:pic>
      <p:sp>
        <p:nvSpPr>
          <p:cNvPr id="3" name="TextBox 3"/>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CSF try out</a:t>
            </a:r>
            <a:endParaRPr lang="fi-FI" sz="2400" b="1" dirty="0">
              <a:solidFill>
                <a:srgbClr val="000000"/>
              </a:solidFill>
              <a:latin typeface="Verdana" pitchFamily="34"/>
              <a:ea typeface="Verdana" pitchFamily="34"/>
              <a:cs typeface="Verdana" pitchFamily="34"/>
            </a:endParaRPr>
          </a:p>
        </p:txBody>
      </p:sp>
      <p:sp>
        <p:nvSpPr>
          <p:cNvPr id="4" name="TextBox 6"/>
          <p:cNvSpPr txBox="1"/>
          <p:nvPr/>
        </p:nvSpPr>
        <p:spPr>
          <a:xfrm>
            <a:off x="467541" y="2132856"/>
            <a:ext cx="7717646" cy="4462760"/>
          </a:xfrm>
          <a:prstGeom prst="rect">
            <a:avLst/>
          </a:prstGeom>
          <a:noFill/>
          <a:ln>
            <a:noFill/>
          </a:ln>
        </p:spPr>
        <p:txBody>
          <a:bodyPr vert="horz" wrap="square" lIns="91440" tIns="45720" rIns="91440" bIns="45720" anchor="t" anchorCtr="0" compatLnSpc="1">
            <a:spAutoFit/>
          </a:bodyPr>
          <a:lstStyle/>
          <a:p>
            <a:pPr lvl="0">
              <a:spcAft>
                <a:spcPts val="600"/>
              </a:spcAft>
              <a:buSzPct val="100000"/>
              <a:defRPr sz="1800" b="0" i="0" u="none" strike="noStrike" kern="0" cap="none" spc="0" baseline="0">
                <a:solidFill>
                  <a:srgbClr val="000000"/>
                </a:solidFill>
                <a:uFillTx/>
              </a:defRPr>
            </a:pPr>
            <a:r>
              <a:rPr lang="en-US" sz="1600" b="1" dirty="0">
                <a:solidFill>
                  <a:srgbClr val="00B0F0"/>
                </a:solidFill>
                <a:latin typeface="Verdana" pitchFamily="34"/>
                <a:ea typeface="Verdana" pitchFamily="34"/>
                <a:cs typeface="Verdana" pitchFamily="34"/>
              </a:rPr>
              <a:t>Activity!  </a:t>
            </a:r>
            <a:r>
              <a:rPr lang="en-US" sz="1600" b="1" dirty="0" smtClean="0">
                <a:solidFill>
                  <a:srgbClr val="00B0F0"/>
                </a:solidFill>
                <a:latin typeface="Verdana" pitchFamily="34"/>
                <a:ea typeface="Verdana" pitchFamily="34"/>
                <a:cs typeface="Verdana" pitchFamily="34"/>
              </a:rPr>
              <a:t> </a:t>
            </a:r>
            <a:r>
              <a:rPr lang="en-US" sz="1600" dirty="0" smtClean="0">
                <a:solidFill>
                  <a:srgbClr val="000000"/>
                </a:solidFill>
                <a:latin typeface="Verdana" pitchFamily="34"/>
                <a:ea typeface="Verdana" pitchFamily="34"/>
                <a:cs typeface="Verdana" pitchFamily="34"/>
              </a:rPr>
              <a:t>This is a quick brainstorming based exercise to introduce you to different aspects of the CSF Study Module</a:t>
            </a:r>
          </a:p>
          <a:p>
            <a:pPr lvl="0">
              <a:spcAft>
                <a:spcPts val="600"/>
              </a:spcAft>
              <a:buSzPct val="100000"/>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Select an objet or a thing. It should have business potential</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Create </a:t>
            </a:r>
            <a:r>
              <a:rPr lang="en-US" sz="1600" dirty="0">
                <a:solidFill>
                  <a:srgbClr val="000000"/>
                </a:solidFill>
                <a:latin typeface="Verdana" pitchFamily="34"/>
                <a:ea typeface="Verdana" pitchFamily="34"/>
                <a:cs typeface="Verdana" pitchFamily="34"/>
              </a:rPr>
              <a:t>3 alternative </a:t>
            </a:r>
            <a:r>
              <a:rPr lang="en-US" sz="1600" dirty="0" smtClean="0">
                <a:solidFill>
                  <a:srgbClr val="000000"/>
                </a:solidFill>
                <a:latin typeface="Verdana" pitchFamily="34"/>
                <a:ea typeface="Verdana" pitchFamily="34"/>
                <a:cs typeface="Verdana" pitchFamily="34"/>
              </a:rPr>
              <a:t>future scenarios </a:t>
            </a:r>
            <a:r>
              <a:rPr lang="en-US" sz="1600" dirty="0">
                <a:solidFill>
                  <a:srgbClr val="000000"/>
                </a:solidFill>
                <a:latin typeface="Verdana" pitchFamily="34"/>
                <a:ea typeface="Verdana" pitchFamily="34"/>
                <a:cs typeface="Verdana" pitchFamily="34"/>
              </a:rPr>
              <a:t>for the </a:t>
            </a:r>
            <a:r>
              <a:rPr lang="en-US" sz="1600" dirty="0" smtClean="0">
                <a:solidFill>
                  <a:srgbClr val="000000"/>
                </a:solidFill>
                <a:latin typeface="Verdana" pitchFamily="34"/>
                <a:ea typeface="Verdana" pitchFamily="34"/>
                <a:cs typeface="Verdana" pitchFamily="34"/>
              </a:rPr>
              <a:t>outcome using creativity as a method. The solution should be future oriented and strategic</a:t>
            </a:r>
          </a:p>
          <a:p>
            <a:pPr marL="285750" lvl="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When working on the solution, take into account</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Effective communication – including whom you communicate to</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What drives your motivation and why</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Co-creation in developing innovative future business models</a:t>
            </a:r>
          </a:p>
          <a:p>
            <a:pPr marL="742950" lvl="1" indent="-285750">
              <a:spcAft>
                <a:spcPts val="600"/>
              </a:spcAft>
              <a:buClr>
                <a:srgbClr val="00B0F0"/>
              </a:buClr>
              <a:buSzPct val="100000"/>
              <a:buFont typeface="Arial" pitchFamily="34"/>
              <a:buChar char="•"/>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User orientation (what would it be for the users, why, how would they feel, what kind of users)*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Present and discuss about the scenarios</a:t>
            </a:r>
          </a:p>
          <a:p>
            <a:pPr lvl="0">
              <a:spcAft>
                <a:spcPts val="600"/>
              </a:spcAft>
              <a:buSzPct val="100000"/>
              <a:defRPr sz="1800" b="0" i="0" u="none" strike="noStrike" kern="0" cap="none" spc="0" baseline="0">
                <a:solidFill>
                  <a:srgbClr val="000000"/>
                </a:solidFill>
                <a:uFillTx/>
              </a:defRPr>
            </a:pPr>
            <a:endParaRPr lang="en-US" sz="1200" dirty="0">
              <a:solidFill>
                <a:srgbClr val="000000"/>
              </a:solidFill>
              <a:latin typeface="Verdana" pitchFamily="34"/>
              <a:ea typeface="Verdana" pitchFamily="34"/>
              <a:cs typeface="Verdana" pitchFamily="34"/>
            </a:endParaRPr>
          </a:p>
          <a:p>
            <a:pPr lvl="0">
              <a:buSzPct val="100000"/>
              <a:defRPr sz="1800" b="0" i="0" u="none" strike="noStrike" kern="0" cap="none" spc="0" baseline="0">
                <a:solidFill>
                  <a:srgbClr val="000000"/>
                </a:solidFill>
                <a:uFillTx/>
              </a:defRPr>
            </a:pPr>
            <a:r>
              <a:rPr lang="en-US" sz="1200" dirty="0" smtClean="0">
                <a:solidFill>
                  <a:srgbClr val="000000"/>
                </a:solidFill>
                <a:latin typeface="Verdana" pitchFamily="34"/>
                <a:ea typeface="Verdana" pitchFamily="34"/>
                <a:cs typeface="Verdana" pitchFamily="34"/>
              </a:rPr>
              <a:t>* User orientation will be part of the Research-oriented design. Thus presented </a:t>
            </a:r>
          </a:p>
          <a:p>
            <a:pPr lvl="0">
              <a:buSzPct val="100000"/>
              <a:defRPr sz="1800" b="0" i="0" u="none" strike="noStrike" kern="0" cap="none" spc="0" baseline="0">
                <a:solidFill>
                  <a:srgbClr val="000000"/>
                </a:solidFill>
                <a:uFillTx/>
              </a:defRPr>
            </a:pPr>
            <a:r>
              <a:rPr lang="en-US" sz="1200" dirty="0" smtClean="0">
                <a:solidFill>
                  <a:srgbClr val="000000"/>
                </a:solidFill>
                <a:latin typeface="Verdana" pitchFamily="34"/>
                <a:ea typeface="Verdana" pitchFamily="34"/>
                <a:cs typeface="Verdana" pitchFamily="34"/>
              </a:rPr>
              <a:t>here as one of the methods approaches</a:t>
            </a:r>
          </a:p>
        </p:txBody>
      </p:sp>
      <p:grpSp>
        <p:nvGrpSpPr>
          <p:cNvPr id="8" name="Group 9"/>
          <p:cNvGrpSpPr/>
          <p:nvPr/>
        </p:nvGrpSpPr>
        <p:grpSpPr>
          <a:xfrm>
            <a:off x="7092278" y="6309323"/>
            <a:ext cx="1943914" cy="457977"/>
            <a:chOff x="7092278" y="6309323"/>
            <a:chExt cx="1943914" cy="457977"/>
          </a:xfrm>
        </p:grpSpPr>
        <p:pic>
          <p:nvPicPr>
            <p:cNvPr id="9" name="Picture 10"/>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10" name="Picture 11"/>
            <p:cNvPicPr>
              <a:picLocks noChangeAspect="1"/>
            </p:cNvPicPr>
            <p:nvPr/>
          </p:nvPicPr>
          <p:blipFill>
            <a:blip r:embed="rId4"/>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255647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p:cNvPicPr>
          <p:nvPr/>
        </p:nvPicPr>
        <p:blipFill>
          <a:blip r:embed="rId2"/>
          <a:srcRect r="1173"/>
          <a:stretch>
            <a:fillRect/>
          </a:stretch>
        </p:blipFill>
        <p:spPr>
          <a:xfrm>
            <a:off x="0" y="1052739"/>
            <a:ext cx="9144000" cy="84571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2400" b="1" dirty="0">
                <a:solidFill>
                  <a:srgbClr val="000000"/>
                </a:solidFill>
                <a:latin typeface="Verdana" pitchFamily="34"/>
                <a:ea typeface="Verdana" pitchFamily="34"/>
                <a:cs typeface="Verdana" pitchFamily="34"/>
              </a:rPr>
              <a:t>Reading and feed your spirit</a:t>
            </a:r>
            <a:endParaRPr lang="fi-FI" sz="2400" b="1" dirty="0">
              <a:solidFill>
                <a:srgbClr val="000000"/>
              </a:solidFill>
              <a:latin typeface="Verdana" pitchFamily="34"/>
              <a:ea typeface="Verdana" pitchFamily="34"/>
              <a:cs typeface="Verdana" pitchFamily="34"/>
            </a:endParaRPr>
          </a:p>
        </p:txBody>
      </p:sp>
      <p:sp>
        <p:nvSpPr>
          <p:cNvPr id="4" name="TextBox 3"/>
          <p:cNvSpPr txBox="1"/>
          <p:nvPr/>
        </p:nvSpPr>
        <p:spPr>
          <a:xfrm>
            <a:off x="467541" y="2132856"/>
            <a:ext cx="6912771" cy="4278094"/>
          </a:xfrm>
          <a:prstGeom prst="rect">
            <a:avLst/>
          </a:prstGeom>
          <a:noFill/>
          <a:ln>
            <a:noFill/>
          </a:ln>
        </p:spPr>
        <p:txBody>
          <a:bodyPr vert="horz" wrap="square" lIns="91440" tIns="45720" rIns="91440" bIns="45720" anchor="t" anchorCtr="0" compatLnSpc="1">
            <a:spAutoFit/>
          </a:bodyPr>
          <a:lstStyle/>
          <a:p>
            <a:pPr lvl="0">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Read, observe, listen and watch anything </a:t>
            </a:r>
            <a:r>
              <a:rPr lang="en-US" sz="1600" dirty="0">
                <a:solidFill>
                  <a:srgbClr val="000000"/>
                </a:solidFill>
                <a:latin typeface="Verdana" pitchFamily="34"/>
                <a:ea typeface="Verdana" pitchFamily="34"/>
                <a:cs typeface="Verdana" pitchFamily="34"/>
              </a:rPr>
              <a:t>to </a:t>
            </a:r>
            <a:r>
              <a:rPr lang="en-US" sz="1600" dirty="0" smtClean="0">
                <a:solidFill>
                  <a:srgbClr val="000000"/>
                </a:solidFill>
                <a:latin typeface="Verdana" pitchFamily="34"/>
                <a:ea typeface="Verdana" pitchFamily="34"/>
                <a:cs typeface="Verdana" pitchFamily="34"/>
              </a:rPr>
              <a:t>give </a:t>
            </a:r>
            <a:r>
              <a:rPr lang="en-US" sz="1600" dirty="0">
                <a:solidFill>
                  <a:srgbClr val="000000"/>
                </a:solidFill>
                <a:latin typeface="Verdana" pitchFamily="34"/>
                <a:ea typeface="Verdana" pitchFamily="34"/>
                <a:cs typeface="Verdana" pitchFamily="34"/>
              </a:rPr>
              <a:t>you fresh viewpoints and going towards unusual thought </a:t>
            </a:r>
            <a:r>
              <a:rPr lang="en-US" sz="1600" dirty="0" smtClean="0">
                <a:solidFill>
                  <a:srgbClr val="000000"/>
                </a:solidFill>
                <a:latin typeface="Verdana" pitchFamily="34"/>
                <a:ea typeface="Verdana" pitchFamily="34"/>
                <a:cs typeface="Verdana" pitchFamily="34"/>
              </a:rPr>
              <a:t>patterns: everything from science magazines, foreign documentaries and gossips who is in and out and what do people comment about it.</a:t>
            </a:r>
          </a:p>
          <a:p>
            <a:pPr lvl="0">
              <a:buSzPct val="100000"/>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endParaRPr>
          </a:p>
          <a:p>
            <a:pPr lvl="0">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Here are some examples of books to read:</a:t>
            </a:r>
          </a:p>
          <a:p>
            <a:pPr lvl="0">
              <a:buSzPct val="100000"/>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endParaRPr>
          </a:p>
          <a:p>
            <a:pPr marL="285750" lvl="0" indent="-285750" fontAlgn="auto">
              <a:buFont typeface="Courier New" pitchFamily="49" charset="0"/>
              <a:buChar char="o"/>
            </a:pPr>
            <a:r>
              <a:rPr lang="en-US" sz="1600" i="1" dirty="0">
                <a:latin typeface="Verdana" pitchFamily="34" charset="0"/>
                <a:ea typeface="Verdana" pitchFamily="34" charset="0"/>
                <a:cs typeface="Verdana" pitchFamily="34" charset="0"/>
              </a:rPr>
              <a:t>Massive chance: A manifesto for the Future of Global Design</a:t>
            </a:r>
            <a:r>
              <a:rPr lang="en-US" sz="1600" dirty="0">
                <a:latin typeface="Verdana" pitchFamily="34" charset="0"/>
                <a:ea typeface="Verdana" pitchFamily="34" charset="0"/>
                <a:cs typeface="Verdana" pitchFamily="34" charset="0"/>
              </a:rPr>
              <a:t>, by Bruce Mau</a:t>
            </a:r>
            <a:endParaRPr lang="fi-FI" sz="1600" dirty="0">
              <a:latin typeface="Verdana" pitchFamily="34" charset="0"/>
              <a:ea typeface="Verdana" pitchFamily="34" charset="0"/>
              <a:cs typeface="Verdana" pitchFamily="34" charset="0"/>
            </a:endParaRPr>
          </a:p>
          <a:p>
            <a:pPr marL="268288" indent="-268288">
              <a:buFont typeface="Courier New" pitchFamily="49" charset="0"/>
              <a:buChar char="o"/>
            </a:pPr>
            <a:r>
              <a:rPr lang="en-US" sz="1600" i="1" dirty="0">
                <a:latin typeface="Verdana" pitchFamily="34" charset="0"/>
                <a:ea typeface="Verdana" pitchFamily="34" charset="0"/>
                <a:cs typeface="Verdana" pitchFamily="34" charset="0"/>
              </a:rPr>
              <a:t>If You Have to Cry Go Outside</a:t>
            </a:r>
            <a:r>
              <a:rPr lang="en-US" sz="1600" dirty="0">
                <a:latin typeface="Verdana" pitchFamily="34" charset="0"/>
                <a:ea typeface="Verdana" pitchFamily="34" charset="0"/>
                <a:cs typeface="Verdana" pitchFamily="34" charset="0"/>
              </a:rPr>
              <a:t>, by Kelly </a:t>
            </a:r>
            <a:r>
              <a:rPr lang="en-US" sz="1600" dirty="0" err="1">
                <a:latin typeface="Verdana" pitchFamily="34" charset="0"/>
                <a:ea typeface="Verdana" pitchFamily="34" charset="0"/>
                <a:cs typeface="Verdana" pitchFamily="34" charset="0"/>
              </a:rPr>
              <a:t>Cutrone</a:t>
            </a:r>
            <a:r>
              <a:rPr lang="en-US" sz="1600" dirty="0">
                <a:latin typeface="Verdana" pitchFamily="34" charset="0"/>
                <a:ea typeface="Verdana" pitchFamily="34" charset="0"/>
                <a:cs typeface="Verdana" pitchFamily="34" charset="0"/>
              </a:rPr>
              <a:t>. </a:t>
            </a:r>
            <a:r>
              <a:rPr lang="en-US" sz="1600" dirty="0">
                <a:latin typeface="Verdana" pitchFamily="34" charset="0"/>
              </a:rPr>
              <a:t>A window to the mind of a fashion publicist, i.e. highly creative and strategic person</a:t>
            </a:r>
            <a:endParaRPr lang="fi-FI" sz="1600" dirty="0">
              <a:latin typeface="Verdana" pitchFamily="34" charset="0"/>
            </a:endParaRPr>
          </a:p>
          <a:p>
            <a:pPr marL="285750" lvl="0" indent="-285750" fontAlgn="auto">
              <a:buFont typeface="Courier New" pitchFamily="49" charset="0"/>
              <a:buChar char="o"/>
            </a:pPr>
            <a:r>
              <a:rPr lang="en-US" sz="1600" i="1" dirty="0" smtClean="0">
                <a:latin typeface="Verdana" pitchFamily="34" charset="0"/>
                <a:ea typeface="Verdana" pitchFamily="34" charset="0"/>
                <a:cs typeface="Verdana" pitchFamily="34" charset="0"/>
              </a:rPr>
              <a:t>The </a:t>
            </a:r>
            <a:r>
              <a:rPr lang="en-US" sz="1600" i="1" dirty="0" smtClean="0">
                <a:latin typeface="Verdana" pitchFamily="34" charset="0"/>
                <a:ea typeface="Verdana" pitchFamily="34" charset="0"/>
                <a:cs typeface="Verdana" pitchFamily="34" charset="0"/>
              </a:rPr>
              <a:t>Evolution Man, </a:t>
            </a:r>
            <a:r>
              <a:rPr lang="en-US" sz="1600" dirty="0" smtClean="0">
                <a:latin typeface="Verdana" pitchFamily="34" charset="0"/>
                <a:ea typeface="Verdana" pitchFamily="34" charset="0"/>
                <a:cs typeface="Verdana" pitchFamily="34" charset="0"/>
              </a:rPr>
              <a:t>by Roy Lewis</a:t>
            </a:r>
            <a:endParaRPr lang="fi-FI" sz="1600" dirty="0" smtClean="0">
              <a:latin typeface="Verdana" pitchFamily="34" charset="0"/>
              <a:ea typeface="Verdana" pitchFamily="34" charset="0"/>
              <a:cs typeface="Verdana" pitchFamily="34" charset="0"/>
            </a:endParaRPr>
          </a:p>
          <a:p>
            <a:pPr lvl="0">
              <a:buSzPct val="100000"/>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endParaRPr>
          </a:p>
          <a:p>
            <a:pPr lvl="0">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Choose one of the books in your reading circles. Read the book and discuss about the fresh viewpoints it brings, and how these are linked to Creativity, Strategy and Foresight.</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4"/>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157905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4"/>
          <p:cNvPicPr>
            <a:picLocks noChangeAspect="1"/>
          </p:cNvPicPr>
          <p:nvPr/>
        </p:nvPicPr>
        <p:blipFill>
          <a:blip r:embed="rId2"/>
          <a:srcRect t="1429" r="21330" b="-1"/>
          <a:stretch>
            <a:fillRect/>
          </a:stretch>
        </p:blipFill>
        <p:spPr>
          <a:xfrm>
            <a:off x="35497" y="0"/>
            <a:ext cx="9108502" cy="6858000"/>
          </a:xfrm>
          <a:prstGeom prst="rect">
            <a:avLst/>
          </a:prstGeom>
          <a:noFill/>
          <a:ln>
            <a:noFill/>
          </a:ln>
        </p:spPr>
      </p:pic>
      <p:sp>
        <p:nvSpPr>
          <p:cNvPr id="3" name="Subtitle 2"/>
          <p:cNvSpPr txBox="1"/>
          <p:nvPr/>
        </p:nvSpPr>
        <p:spPr>
          <a:xfrm>
            <a:off x="179515" y="5805260"/>
            <a:ext cx="4464493" cy="876296"/>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80000"/>
              </a:lnSpc>
              <a:spcBef>
                <a:spcPts val="30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274D"/>
                </a:solidFill>
                <a:uFillTx/>
                <a:latin typeface="Calibri"/>
              </a:rPr>
              <a:t>This project has been funded with support from the European Commission.</a:t>
            </a:r>
          </a:p>
          <a:p>
            <a:pPr marL="0" marR="0" lvl="0" indent="0" algn="l" defTabSz="914400" rtl="0" fontAlgn="auto" hangingPunct="1">
              <a:lnSpc>
                <a:spcPct val="80000"/>
              </a:lnSpc>
              <a:spcBef>
                <a:spcPts val="30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274D"/>
                </a:solidFill>
                <a:uFillTx/>
                <a:latin typeface="Calibri"/>
              </a:rPr>
              <a:t>This publication  reflects the views only of the author, and the Commission cannot be held responsible for any use which may be made of the information contained therein.</a:t>
            </a:r>
            <a:endParaRPr lang="fi-FI" sz="1200" b="0" i="0" u="none" strike="noStrike" kern="1200" cap="none" spc="0" baseline="0" dirty="0">
              <a:solidFill>
                <a:srgbClr val="00274D"/>
              </a:solidFill>
              <a:uFillTx/>
              <a:latin typeface="Calibri"/>
            </a:endParaRPr>
          </a:p>
        </p:txBody>
      </p:sp>
      <p:sp>
        <p:nvSpPr>
          <p:cNvPr id="4" name="Rectangle 2"/>
          <p:cNvSpPr txBox="1"/>
          <p:nvPr/>
        </p:nvSpPr>
        <p:spPr>
          <a:xfrm>
            <a:off x="-180529" y="2780928"/>
            <a:ext cx="6675220" cy="147002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Verdana" pitchFamily="34"/>
                <a:cs typeface="Verdana" pitchFamily="34"/>
              </a:rPr>
              <a:t>Thank you!</a:t>
            </a:r>
          </a:p>
        </p:txBody>
      </p:sp>
      <p:grpSp>
        <p:nvGrpSpPr>
          <p:cNvPr id="5" name="Group 6"/>
          <p:cNvGrpSpPr/>
          <p:nvPr/>
        </p:nvGrpSpPr>
        <p:grpSpPr>
          <a:xfrm>
            <a:off x="7092278" y="6309323"/>
            <a:ext cx="1943914" cy="457977"/>
            <a:chOff x="7092278" y="6309323"/>
            <a:chExt cx="1943914" cy="457977"/>
          </a:xfrm>
        </p:grpSpPr>
        <p:pic>
          <p:nvPicPr>
            <p:cNvPr id="6" name="Picture 7"/>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7" name="Picture 8"/>
            <p:cNvPicPr>
              <a:picLocks noChangeAspect="1"/>
            </p:cNvPicPr>
            <p:nvPr/>
          </p:nvPicPr>
          <p:blipFill>
            <a:blip r:embed="rId4"/>
            <a:stretch>
              <a:fillRect/>
            </a:stretch>
          </p:blipFill>
          <p:spPr>
            <a:xfrm>
              <a:off x="7092278" y="6309323"/>
              <a:ext cx="1092909" cy="457977"/>
            </a:xfrm>
            <a:prstGeom prst="rect">
              <a:avLst/>
            </a:prstGeom>
            <a:noFill/>
            <a:ln>
              <a:noFill/>
            </a:ln>
          </p:spPr>
        </p:pic>
      </p:grpSp>
      <p:sp>
        <p:nvSpPr>
          <p:cNvPr id="8" name="Subtitle 2"/>
          <p:cNvSpPr txBox="1"/>
          <p:nvPr/>
        </p:nvSpPr>
        <p:spPr>
          <a:xfrm>
            <a:off x="6461293" y="5919334"/>
            <a:ext cx="2574536" cy="288032"/>
          </a:xfrm>
          <a:prstGeom prst="rect">
            <a:avLst/>
          </a:prstGeom>
          <a:noFill/>
          <a:ln>
            <a:noFill/>
          </a:ln>
        </p:spPr>
        <p:txBody>
          <a:bodyPr vert="horz" wrap="square" lIns="91440" tIns="45720" rIns="91440" bIns="45720" anchor="t" anchorCtr="0" compatLnSpc="1"/>
          <a:lstStyle/>
          <a:p>
            <a:pPr lvl="0" algn="r">
              <a:lnSpc>
                <a:spcPct val="80000"/>
              </a:lnSpc>
              <a:spcBef>
                <a:spcPts val="300"/>
              </a:spcBef>
              <a:defRPr sz="1800" b="0" i="0" u="none" strike="noStrike" kern="0" cap="none" spc="0" baseline="0">
                <a:solidFill>
                  <a:srgbClr val="000000"/>
                </a:solidFill>
                <a:uFillTx/>
              </a:defRPr>
            </a:pPr>
            <a:r>
              <a:rPr lang="en-GB" sz="1200" dirty="0">
                <a:solidFill>
                  <a:srgbClr val="00274D"/>
                </a:solidFill>
              </a:rPr>
              <a:t>© </a:t>
            </a:r>
            <a:r>
              <a:rPr lang="en-GB" sz="1200" dirty="0" smtClean="0">
                <a:solidFill>
                  <a:srgbClr val="00274D"/>
                </a:solidFill>
              </a:rPr>
              <a:t>Creative Strategic Foresight CSF</a:t>
            </a:r>
            <a:endParaRPr lang="fi-FI" sz="1200" b="0" i="0" u="none" strike="noStrike" kern="1200" cap="none" spc="0" baseline="0" dirty="0">
              <a:solidFill>
                <a:srgbClr val="00274D"/>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extBox 4"/>
          <p:cNvSpPr txBox="1"/>
          <p:nvPr/>
        </p:nvSpPr>
        <p:spPr>
          <a:xfrm>
            <a:off x="1403648" y="1619160"/>
            <a:ext cx="6354454" cy="1938992"/>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US" sz="3000" b="1" dirty="0" smtClean="0">
                <a:solidFill>
                  <a:schemeClr val="bg1"/>
                </a:solidFill>
                <a:latin typeface="Verdana" pitchFamily="34" charset="0"/>
                <a:ea typeface="Verdana" pitchFamily="34" charset="0"/>
                <a:cs typeface="Verdana" pitchFamily="34" charset="0"/>
              </a:rPr>
              <a:t>“The </a:t>
            </a:r>
            <a:r>
              <a:rPr lang="en-US" sz="3000" b="1" dirty="0">
                <a:solidFill>
                  <a:schemeClr val="bg1"/>
                </a:solidFill>
                <a:latin typeface="Verdana" pitchFamily="34" charset="0"/>
                <a:ea typeface="Verdana" pitchFamily="34" charset="0"/>
                <a:cs typeface="Verdana" pitchFamily="34" charset="0"/>
              </a:rPr>
              <a:t>true sign of intelligence is not knowledge but </a:t>
            </a:r>
            <a:endParaRPr lang="en-US" sz="3000" b="1" dirty="0" smtClean="0">
              <a:solidFill>
                <a:schemeClr val="bg1"/>
              </a:solidFill>
              <a:latin typeface="Verdana" pitchFamily="34" charset="0"/>
              <a:ea typeface="Verdana" pitchFamily="34" charset="0"/>
              <a:cs typeface="Verdana" pitchFamily="34" charset="0"/>
            </a:endParaRPr>
          </a:p>
          <a:p>
            <a:pPr lvl="0" algn="ctr">
              <a:defRPr sz="1800" b="0" i="0" u="none" strike="noStrike" kern="0" cap="none" spc="0" baseline="0">
                <a:solidFill>
                  <a:srgbClr val="000000"/>
                </a:solidFill>
                <a:uFillTx/>
              </a:defRPr>
            </a:pPr>
            <a:r>
              <a:rPr lang="en-US" sz="3000" b="1" dirty="0" smtClean="0">
                <a:solidFill>
                  <a:schemeClr val="bg1"/>
                </a:solidFill>
                <a:latin typeface="Verdana" pitchFamily="34" charset="0"/>
                <a:ea typeface="Verdana" pitchFamily="34" charset="0"/>
                <a:cs typeface="Verdana" pitchFamily="34" charset="0"/>
              </a:rPr>
              <a:t>imagination"</a:t>
            </a:r>
            <a:endParaRPr lang="fi-FI" sz="3000" b="1" i="0" u="none" strike="noStrike" kern="1200" cap="none" spc="0" baseline="0" dirty="0">
              <a:solidFill>
                <a:schemeClr val="bg1"/>
              </a:solidFill>
              <a:uFillTx/>
              <a:latin typeface="Verdana" pitchFamily="34" charset="0"/>
              <a:ea typeface="Verdana" pitchFamily="34" charset="0"/>
              <a:cs typeface="Verdana" pitchFamily="34" charset="0"/>
            </a:endParaRPr>
          </a:p>
        </p:txBody>
      </p:sp>
      <p:sp>
        <p:nvSpPr>
          <p:cNvPr id="6" name="TextBox 2"/>
          <p:cNvSpPr txBox="1"/>
          <p:nvPr/>
        </p:nvSpPr>
        <p:spPr>
          <a:xfrm>
            <a:off x="5868144" y="4005064"/>
            <a:ext cx="2104826" cy="584775"/>
          </a:xfrm>
          <a:prstGeom prst="rect">
            <a:avLst/>
          </a:prstGeom>
          <a:noFill/>
          <a:ln>
            <a:noFill/>
          </a:ln>
        </p:spPr>
        <p:txBody>
          <a:bodyPr vert="horz" wrap="square" lIns="91440" tIns="45720" rIns="91440" bIns="45720" anchor="t" anchorCtr="0" compatLnSpc="1">
            <a:spAutoFit/>
          </a:bodyPr>
          <a:lstStyle/>
          <a:p>
            <a:pPr lvl="0">
              <a:buSzPct val="100000"/>
              <a:defRPr sz="1800" b="0" i="0" u="none" strike="noStrike" kern="0" cap="none" spc="0" baseline="0">
                <a:solidFill>
                  <a:srgbClr val="000000"/>
                </a:solidFill>
                <a:uFillTx/>
              </a:defRPr>
            </a:pPr>
            <a:r>
              <a:rPr lang="en-US" sz="1600" b="1" dirty="0">
                <a:solidFill>
                  <a:schemeClr val="bg1"/>
                </a:solidFill>
                <a:latin typeface="Verdana" pitchFamily="34"/>
                <a:ea typeface="Verdana" pitchFamily="34"/>
                <a:cs typeface="Verdana" pitchFamily="34"/>
              </a:rPr>
              <a:t>Albert Einstein</a:t>
            </a:r>
          </a:p>
          <a:p>
            <a:pPr marR="0" lvl="1" algn="l" defTabSz="914400" rtl="0" fontAlgn="auto" hangingPunct="1">
              <a:lnSpc>
                <a:spcPct val="100000"/>
              </a:lnSpc>
              <a:spcBef>
                <a:spcPts val="0"/>
              </a:spcBef>
              <a:spcAft>
                <a:spcPts val="0"/>
              </a:spcAft>
              <a:buClr>
                <a:srgbClr val="00B0F0"/>
              </a:buClr>
              <a:buSzPct val="100000"/>
              <a:tabLst/>
              <a:defRPr sz="1800" b="0" i="0" u="none" strike="noStrike" kern="0" cap="none" spc="0" baseline="0">
                <a:solidFill>
                  <a:srgbClr val="000000"/>
                </a:solidFill>
                <a:uFillTx/>
              </a:defRPr>
            </a:pPr>
            <a:endParaRPr lang="en-US" sz="1600" b="1" i="0" u="none" strike="noStrike" kern="1200" cap="none" spc="0" baseline="0" dirty="0">
              <a:solidFill>
                <a:schemeClr val="bg1"/>
              </a:solidFill>
              <a:uFillTx/>
              <a:latin typeface="Verdana" pitchFamily="34"/>
              <a:ea typeface="Verdana" pitchFamily="34"/>
              <a:cs typeface="Verdana" pitchFamily="34"/>
            </a:endParaRPr>
          </a:p>
        </p:txBody>
      </p:sp>
      <p:grpSp>
        <p:nvGrpSpPr>
          <p:cNvPr id="7" name="Group 6"/>
          <p:cNvGrpSpPr/>
          <p:nvPr/>
        </p:nvGrpSpPr>
        <p:grpSpPr>
          <a:xfrm>
            <a:off x="7092280" y="6309323"/>
            <a:ext cx="1943915" cy="457980"/>
            <a:chOff x="7092280" y="6309323"/>
            <a:chExt cx="1943915" cy="45798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24136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p:cNvPicPr>
          <p:nvPr/>
        </p:nvPicPr>
        <p:blipFill>
          <a:blip r:embed="rId2"/>
          <a:srcRect r="1173"/>
          <a:stretch>
            <a:fillRect/>
          </a:stretch>
        </p:blipFill>
        <p:spPr>
          <a:xfrm>
            <a:off x="0" y="1052739"/>
            <a:ext cx="9144000" cy="845719"/>
          </a:xfrm>
          <a:prstGeom prst="rect">
            <a:avLst/>
          </a:prstGeom>
          <a:noFill/>
          <a:ln>
            <a:noFill/>
          </a:ln>
        </p:spPr>
      </p:pic>
      <p:sp>
        <p:nvSpPr>
          <p:cNvPr id="3" name="TextBox 2"/>
          <p:cNvSpPr txBox="1"/>
          <p:nvPr/>
        </p:nvSpPr>
        <p:spPr>
          <a:xfrm>
            <a:off x="179508" y="1239140"/>
            <a:ext cx="7488836"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Superficial seriousness gets you nowhere</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048673" cy="3970318"/>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1200"/>
              </a:spcAft>
              <a:buSzPct val="100000"/>
              <a:buFont typeface="Courier New" pitchFamily="49"/>
              <a:buChar char="o"/>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Verdana" pitchFamily="34"/>
                <a:ea typeface="Verdana" pitchFamily="34"/>
                <a:cs typeface="Verdana" pitchFamily="34"/>
              </a:rPr>
              <a:t>Difference</a:t>
            </a:r>
            <a:r>
              <a:rPr lang="en-US" sz="1600" b="0" i="0" u="none" strike="noStrike" kern="1200" cap="none" spc="0" dirty="0" smtClean="0">
                <a:solidFill>
                  <a:srgbClr val="000000"/>
                </a:solidFill>
                <a:uFillTx/>
                <a:latin typeface="Verdana" pitchFamily="34"/>
                <a:ea typeface="Verdana" pitchFamily="34"/>
                <a:cs typeface="Verdana" pitchFamily="34"/>
              </a:rPr>
              <a:t> between the superficial </a:t>
            </a:r>
            <a:r>
              <a:rPr lang="en-US" sz="1600" kern="0" dirty="0" smtClean="0">
                <a:solidFill>
                  <a:srgbClr val="000000"/>
                </a:solidFill>
                <a:latin typeface="Verdana" pitchFamily="34"/>
                <a:ea typeface="Verdana" pitchFamily="34"/>
                <a:cs typeface="Verdana" pitchFamily="34"/>
              </a:rPr>
              <a:t>seriousness and responsibility of implementation</a:t>
            </a:r>
          </a:p>
          <a:p>
            <a:pPr marL="285750" marR="0" lvl="0" indent="-285750" algn="l" defTabSz="914400" rtl="0" fontAlgn="auto" hangingPunct="1">
              <a:lnSpc>
                <a:spcPct val="100000"/>
              </a:lnSpc>
              <a:spcBef>
                <a:spcPts val="0"/>
              </a:spcBef>
              <a:spcAft>
                <a:spcPts val="12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Serious faces and aggressive cocky attitude kill trust and creativity (and makes one look like a fool)</a:t>
            </a:r>
          </a:p>
          <a:p>
            <a:pPr marL="285750" marR="0" lvl="0" indent="-285750" algn="l" defTabSz="914400" rtl="0" fontAlgn="auto" hangingPunct="1">
              <a:lnSpc>
                <a:spcPct val="100000"/>
              </a:lnSpc>
              <a:spcBef>
                <a:spcPts val="0"/>
              </a:spcBef>
              <a:spcAft>
                <a:spcPts val="12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“Heart-brain” connection</a:t>
            </a:r>
          </a:p>
          <a:p>
            <a:pPr marL="285750" marR="0" lvl="0" indent="-285750" algn="l" defTabSz="914400" rtl="0" fontAlgn="auto" hangingPunct="1">
              <a:lnSpc>
                <a:spcPct val="100000"/>
              </a:lnSpc>
              <a:spcBef>
                <a:spcPts val="0"/>
              </a:spcBef>
              <a:spcAft>
                <a:spcPts val="12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The importance of the flow-state</a:t>
            </a:r>
          </a:p>
          <a:p>
            <a:pPr marL="285750" marR="0" lvl="0" indent="-285750" algn="l" defTabSz="914400" rtl="0" fontAlgn="auto" hangingPunct="1">
              <a:lnSpc>
                <a:spcPct val="100000"/>
              </a:lnSpc>
              <a:spcBef>
                <a:spcPts val="0"/>
              </a:spcBef>
              <a:spcAft>
                <a:spcPts val="12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Pointing on efficiency only bounces back as waste of time and results</a:t>
            </a:r>
          </a:p>
          <a:p>
            <a:pPr marL="285750" marR="0" lvl="0" indent="-285750" algn="l" defTabSz="914400" rtl="0" fontAlgn="auto" hangingPunct="1">
              <a:lnSpc>
                <a:spcPct val="100000"/>
              </a:lnSpc>
              <a:spcBef>
                <a:spcPts val="0"/>
              </a:spcBef>
              <a:spcAft>
                <a:spcPts val="6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Pixie/ Joker effect: Silly becomes the most rational and profitable</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Silliness, non bourgeois, liberal, ‘punk’ etc. attitude usually lead to best outcomes</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4"/>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292918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p:cNvPicPr>
          <p:nvPr/>
        </p:nvPicPr>
        <p:blipFill>
          <a:blip r:embed="rId2"/>
          <a:srcRect r="1173"/>
          <a:stretch>
            <a:fillRect/>
          </a:stretch>
        </p:blipFill>
        <p:spPr>
          <a:xfrm>
            <a:off x="0" y="1052739"/>
            <a:ext cx="9144000" cy="845719"/>
          </a:xfrm>
          <a:prstGeom prst="rect">
            <a:avLst/>
          </a:prstGeom>
          <a:noFill/>
          <a:ln>
            <a:noFill/>
          </a:ln>
        </p:spPr>
      </p:pic>
      <p:sp>
        <p:nvSpPr>
          <p:cNvPr id="4" name="TextBox 3"/>
          <p:cNvSpPr txBox="1"/>
          <p:nvPr/>
        </p:nvSpPr>
        <p:spPr>
          <a:xfrm>
            <a:off x="467541" y="2132856"/>
            <a:ext cx="6624737" cy="4347344"/>
          </a:xfrm>
          <a:prstGeom prst="rect">
            <a:avLst/>
          </a:prstGeom>
          <a:noFill/>
          <a:ln>
            <a:noFill/>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900"/>
              </a:spcAft>
              <a:buSzPct val="100000"/>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Verdana" pitchFamily="34"/>
                <a:ea typeface="Verdana" pitchFamily="34"/>
                <a:cs typeface="Verdana" pitchFamily="34"/>
              </a:rPr>
              <a:t>Think about the following</a:t>
            </a:r>
            <a:r>
              <a:rPr lang="en-US" sz="1600" b="0" i="0" u="none" strike="noStrike" kern="1200" cap="none" spc="0" dirty="0" smtClean="0">
                <a:solidFill>
                  <a:srgbClr val="000000"/>
                </a:solidFill>
                <a:uFillTx/>
                <a:latin typeface="Verdana" pitchFamily="34"/>
                <a:ea typeface="Verdana" pitchFamily="34"/>
                <a:cs typeface="Verdana" pitchFamily="34"/>
              </a:rPr>
              <a:t> examples:</a:t>
            </a: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Verdana" pitchFamily="34"/>
                <a:ea typeface="Verdana" pitchFamily="34"/>
                <a:cs typeface="Verdana" pitchFamily="34"/>
              </a:rPr>
              <a:t>Richard Branson: </a:t>
            </a:r>
            <a:r>
              <a:rPr lang="en-US" sz="1600" dirty="0" smtClean="0">
                <a:solidFill>
                  <a:srgbClr val="000000"/>
                </a:solidFill>
                <a:latin typeface="Verdana" pitchFamily="34"/>
                <a:ea typeface="Verdana" pitchFamily="34"/>
                <a:cs typeface="Verdana" pitchFamily="34"/>
              </a:rPr>
              <a:t>Virgin </a:t>
            </a: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Art of the Fin and Debut de Siècle: </a:t>
            </a:r>
            <a:r>
              <a:rPr lang="en-US" sz="1600" kern="0" dirty="0" err="1" smtClean="0">
                <a:solidFill>
                  <a:srgbClr val="000000"/>
                </a:solidFill>
                <a:latin typeface="Verdana" pitchFamily="34"/>
                <a:ea typeface="Verdana" pitchFamily="34"/>
                <a:cs typeface="Verdana" pitchFamily="34"/>
              </a:rPr>
              <a:t>Gaugain</a:t>
            </a:r>
            <a:r>
              <a:rPr lang="en-US" sz="1600" kern="0" dirty="0" smtClean="0">
                <a:solidFill>
                  <a:srgbClr val="000000"/>
                </a:solidFill>
                <a:latin typeface="Verdana" pitchFamily="34"/>
                <a:ea typeface="Verdana" pitchFamily="34"/>
                <a:cs typeface="Verdana" pitchFamily="34"/>
              </a:rPr>
              <a:t>, Picasso, Monet, Van Gogh, etc. the dramatic change in the arts towards the modern</a:t>
            </a:r>
          </a:p>
          <a:p>
            <a:pPr marL="742950" lvl="1" indent="-285750">
              <a:spcAft>
                <a:spcPts val="600"/>
              </a:spcAft>
              <a:buClr>
                <a:srgbClr val="00B0F0"/>
              </a:buClr>
              <a:buSzPct val="100000"/>
              <a:buFont typeface="Arial" pitchFamily="34"/>
              <a:buChar char="•"/>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Breaking from the rules, lot of informal action, absinthe</a:t>
            </a:r>
          </a:p>
          <a:p>
            <a:pPr marL="285750" lvl="0" indent="-285750">
              <a:spcAft>
                <a:spcPts val="900"/>
              </a:spcAft>
              <a:buSzPct val="100000"/>
              <a:buFont typeface="Courier New" pitchFamily="49"/>
              <a:buChar char="o"/>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The </a:t>
            </a:r>
            <a:r>
              <a:rPr lang="en-US" sz="1600" kern="0" dirty="0">
                <a:solidFill>
                  <a:srgbClr val="000000"/>
                </a:solidFill>
                <a:latin typeface="Verdana" pitchFamily="34"/>
                <a:ea typeface="Verdana" pitchFamily="34"/>
                <a:cs typeface="Verdana" pitchFamily="34"/>
              </a:rPr>
              <a:t>Young Ones and the Absolutely </a:t>
            </a:r>
            <a:r>
              <a:rPr lang="en-US" sz="1600" kern="0" dirty="0" smtClean="0">
                <a:solidFill>
                  <a:srgbClr val="000000"/>
                </a:solidFill>
                <a:latin typeface="Verdana" pitchFamily="34"/>
                <a:ea typeface="Verdana" pitchFamily="34"/>
                <a:cs typeface="Verdana" pitchFamily="34"/>
              </a:rPr>
              <a:t>Fabulous: icons of the British and European comedy</a:t>
            </a:r>
            <a:endParaRPr lang="en-US" sz="1600" kern="0" dirty="0">
              <a:solidFill>
                <a:srgbClr val="000000"/>
              </a:solidFill>
              <a:latin typeface="Verdana" pitchFamily="34"/>
              <a:ea typeface="Verdana" pitchFamily="34"/>
              <a:cs typeface="Verdana" pitchFamily="34"/>
            </a:endParaRPr>
          </a:p>
          <a:p>
            <a:pPr marL="742950" lvl="1" indent="-285750">
              <a:spcAft>
                <a:spcPts val="600"/>
              </a:spcAft>
              <a:buClr>
                <a:srgbClr val="00B0F0"/>
              </a:buClr>
              <a:buSzPct val="100000"/>
              <a:buFont typeface="Arial" pitchFamily="34"/>
              <a:buChar char="•"/>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The Young Ones for example got its begin in a pub</a:t>
            </a:r>
          </a:p>
          <a:p>
            <a:pPr marL="285750" indent="-285750">
              <a:spcAft>
                <a:spcPts val="900"/>
              </a:spcAft>
              <a:buSzPct val="100000"/>
              <a:buFont typeface="Courier New" pitchFamily="49"/>
              <a:buChar char="o"/>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Science Fiction </a:t>
            </a:r>
            <a:r>
              <a:rPr lang="en-US" sz="1600" kern="0" dirty="0" smtClean="0">
                <a:solidFill>
                  <a:srgbClr val="000000"/>
                </a:solidFill>
                <a:latin typeface="Verdana" pitchFamily="34"/>
                <a:ea typeface="Verdana" pitchFamily="34"/>
                <a:cs typeface="Verdana" pitchFamily="34"/>
                <a:sym typeface="Wingdings" pitchFamily="2" charset="2"/>
              </a:rPr>
              <a:t> numerous development ideas for science and development thanks to the ‘geeks’</a:t>
            </a:r>
          </a:p>
          <a:p>
            <a:pPr marL="742950" lvl="1" indent="-285750">
              <a:spcAft>
                <a:spcPts val="600"/>
              </a:spcAft>
              <a:buClr>
                <a:srgbClr val="00B0F0"/>
              </a:buClr>
              <a:buSzPct val="100000"/>
              <a:buFont typeface="Arial" pitchFamily="34"/>
              <a:buChar char="•"/>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sym typeface="Wingdings" pitchFamily="2" charset="2"/>
              </a:rPr>
              <a:t>e.g</a:t>
            </a:r>
            <a:r>
              <a:rPr lang="en-US" sz="1600" kern="0" dirty="0">
                <a:solidFill>
                  <a:srgbClr val="000000"/>
                </a:solidFill>
                <a:latin typeface="Verdana" pitchFamily="34"/>
                <a:ea typeface="Verdana" pitchFamily="34"/>
                <a:cs typeface="Verdana" pitchFamily="34"/>
                <a:sym typeface="Wingdings" pitchFamily="2" charset="2"/>
              </a:rPr>
              <a:t>. distance 3D printing of </a:t>
            </a:r>
            <a:r>
              <a:rPr lang="en-US" sz="1600" kern="0" dirty="0" smtClean="0">
                <a:solidFill>
                  <a:srgbClr val="000000"/>
                </a:solidFill>
                <a:latin typeface="Verdana" pitchFamily="34"/>
                <a:ea typeface="Verdana" pitchFamily="34"/>
                <a:cs typeface="Verdana" pitchFamily="34"/>
                <a:sym typeface="Wingdings" pitchFamily="2" charset="2"/>
              </a:rPr>
              <a:t>medicine</a:t>
            </a:r>
          </a:p>
          <a:p>
            <a:pPr marL="285750" indent="-285750">
              <a:spcAft>
                <a:spcPts val="900"/>
              </a:spcAft>
              <a:buSzPct val="100000"/>
              <a:buFont typeface="Courier New" pitchFamily="49"/>
              <a:buChar char="o"/>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sym typeface="Wingdings" pitchFamily="2" charset="2"/>
              </a:rPr>
              <a:t>Telepathy: ‘goofy’ made into communication for injured</a:t>
            </a: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4"/>
            <a:stretch>
              <a:fillRect/>
            </a:stretch>
          </p:blipFill>
          <p:spPr>
            <a:xfrm>
              <a:off x="7092278" y="6309323"/>
              <a:ext cx="1092909" cy="457977"/>
            </a:xfrm>
            <a:prstGeom prst="rect">
              <a:avLst/>
            </a:prstGeom>
            <a:noFill/>
            <a:ln>
              <a:noFill/>
            </a:ln>
          </p:spPr>
        </p:pic>
      </p:grpSp>
      <p:sp>
        <p:nvSpPr>
          <p:cNvPr id="8" name="TextBox 7"/>
          <p:cNvSpPr txBox="1"/>
          <p:nvPr/>
        </p:nvSpPr>
        <p:spPr>
          <a:xfrm>
            <a:off x="467540" y="1239140"/>
            <a:ext cx="662473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Pixie attitude in our every</a:t>
            </a:r>
            <a:r>
              <a:rPr lang="en-US" sz="2400" b="1" i="0" u="none" strike="noStrike" kern="1200" cap="none" spc="0" dirty="0" smtClean="0">
                <a:solidFill>
                  <a:srgbClr val="000000"/>
                </a:solidFill>
                <a:uFillTx/>
                <a:latin typeface="Verdana" pitchFamily="34"/>
                <a:ea typeface="Verdana" pitchFamily="34"/>
                <a:cs typeface="Verdana" pitchFamily="34"/>
              </a:rPr>
              <a:t> day lives 1</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Tree>
    <p:extLst>
      <p:ext uri="{BB962C8B-B14F-4D97-AF65-F5344CB8AC3E}">
        <p14:creationId xmlns:p14="http://schemas.microsoft.com/office/powerpoint/2010/main" val="106579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p:cNvPicPr>
          <p:nvPr/>
        </p:nvPicPr>
        <p:blipFill>
          <a:blip r:embed="rId2"/>
          <a:srcRect r="1173"/>
          <a:stretch>
            <a:fillRect/>
          </a:stretch>
        </p:blipFill>
        <p:spPr>
          <a:xfrm>
            <a:off x="0" y="1052739"/>
            <a:ext cx="9144000" cy="845719"/>
          </a:xfrm>
          <a:prstGeom prst="rect">
            <a:avLst/>
          </a:prstGeom>
          <a:noFill/>
          <a:ln>
            <a:noFill/>
          </a:ln>
        </p:spPr>
      </p:pic>
      <p:sp>
        <p:nvSpPr>
          <p:cNvPr id="4" name="TextBox 3"/>
          <p:cNvSpPr txBox="1"/>
          <p:nvPr/>
        </p:nvSpPr>
        <p:spPr>
          <a:xfrm>
            <a:off x="467541" y="2132856"/>
            <a:ext cx="6624737" cy="4331955"/>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kern="0" baseline="0" dirty="0" smtClean="0">
                <a:solidFill>
                  <a:srgbClr val="000000"/>
                </a:solidFill>
                <a:latin typeface="Verdana" pitchFamily="34"/>
                <a:ea typeface="Verdana" pitchFamily="34"/>
                <a:cs typeface="Verdana" pitchFamily="34"/>
              </a:rPr>
              <a:t>The world of computers,</a:t>
            </a:r>
            <a:r>
              <a:rPr lang="en-US" sz="1600" kern="0" dirty="0" smtClean="0">
                <a:solidFill>
                  <a:srgbClr val="000000"/>
                </a:solidFill>
                <a:latin typeface="Verdana" pitchFamily="34"/>
                <a:ea typeface="Verdana" pitchFamily="34"/>
                <a:cs typeface="Verdana" pitchFamily="34"/>
              </a:rPr>
              <a:t> Microsoft, Apple: school ‘drop outs’</a:t>
            </a:r>
          </a:p>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Skip the school to focus on your passion</a:t>
            </a:r>
            <a:endParaRPr lang="en-US" sz="1600" kern="0" baseline="0" dirty="0" smtClean="0">
              <a:solidFill>
                <a:srgbClr val="000000"/>
              </a:solidFill>
              <a:latin typeface="Verdana" pitchFamily="34"/>
              <a:ea typeface="Verdana" pitchFamily="34"/>
              <a:cs typeface="Verdana" pitchFamily="34"/>
            </a:endParaRPr>
          </a:p>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kern="0" baseline="0" dirty="0" smtClean="0">
                <a:solidFill>
                  <a:srgbClr val="000000"/>
                </a:solidFill>
                <a:latin typeface="Verdana" pitchFamily="34"/>
                <a:ea typeface="Verdana" pitchFamily="34"/>
                <a:cs typeface="Verdana" pitchFamily="34"/>
              </a:rPr>
              <a:t>New trends in lifestyle and thinking, e.g. New Age</a:t>
            </a:r>
          </a:p>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b="0" i="0" u="none" strike="noStrike" kern="0" cap="none" spc="0" dirty="0" smtClean="0">
                <a:solidFill>
                  <a:srgbClr val="000000"/>
                </a:solidFill>
                <a:uFillTx/>
                <a:latin typeface="Verdana" pitchFamily="34"/>
                <a:ea typeface="Verdana" pitchFamily="34"/>
                <a:cs typeface="Verdana" pitchFamily="34"/>
              </a:rPr>
              <a:t>Woodstock: a messy rock festival became a cultural icon</a:t>
            </a:r>
          </a:p>
          <a:p>
            <a:pPr marL="285750" marR="0" lvl="0" indent="-285750" algn="l" defTabSz="914400" rtl="0" fontAlgn="auto" hangingPunct="1">
              <a:lnSpc>
                <a:spcPct val="100000"/>
              </a:lnSpc>
              <a:spcBef>
                <a:spcPts val="0"/>
              </a:spcBef>
              <a:spcAft>
                <a:spcPts val="900"/>
              </a:spcAft>
              <a:buSzPct val="100000"/>
              <a:buFont typeface="Courier New" pitchFamily="49"/>
              <a:buChar char="o"/>
              <a:tabLst/>
              <a:defRPr sz="1800" b="0" i="0" u="none" strike="noStrike" kern="0" cap="none" spc="0" baseline="0">
                <a:solidFill>
                  <a:srgbClr val="000000"/>
                </a:solidFill>
                <a:uFillTx/>
              </a:defRPr>
            </a:pPr>
            <a:r>
              <a:rPr lang="en-US" sz="1600" kern="0" dirty="0" smtClean="0">
                <a:solidFill>
                  <a:srgbClr val="000000"/>
                </a:solidFill>
                <a:latin typeface="Verdana" pitchFamily="34"/>
                <a:ea typeface="Verdana" pitchFamily="34"/>
                <a:cs typeface="Verdana" pitchFamily="34"/>
              </a:rPr>
              <a:t>Metaphors and play can be the source of inspiration in product development and design, e.g. filing the hole with a gum</a:t>
            </a:r>
            <a:r>
              <a:rPr lang="en-US" sz="1600" kern="0" dirty="0" smtClean="0">
                <a:solidFill>
                  <a:srgbClr val="000000"/>
                </a:solidFill>
                <a:latin typeface="Verdana" pitchFamily="34"/>
                <a:ea typeface="Verdana" pitchFamily="34"/>
                <a:cs typeface="Verdana" pitchFamily="34"/>
                <a:sym typeface="Wingdings" pitchFamily="2" charset="2"/>
              </a:rPr>
              <a:t> rubber like material and solution developed</a:t>
            </a:r>
            <a:r>
              <a:rPr lang="en-US" sz="1600" kern="0" dirty="0" smtClean="0">
                <a:solidFill>
                  <a:srgbClr val="000000"/>
                </a:solidFill>
                <a:latin typeface="Verdana" pitchFamily="34"/>
                <a:ea typeface="Verdana" pitchFamily="34"/>
                <a:cs typeface="Verdana" pitchFamily="34"/>
              </a:rPr>
              <a:t> </a:t>
            </a:r>
            <a:endParaRPr lang="en-US" sz="1600" b="0" i="0" u="none" strike="noStrike" kern="0" cap="none" spc="0" dirty="0" smtClean="0">
              <a:solidFill>
                <a:srgbClr val="000000"/>
              </a:solidFill>
              <a:uFillTx/>
              <a:latin typeface="Verdana" pitchFamily="34"/>
              <a:ea typeface="Verdana" pitchFamily="34"/>
              <a:cs typeface="Verdana" pitchFamily="34"/>
            </a:endParaRPr>
          </a:p>
          <a:p>
            <a:pPr marR="0" lvl="0" algn="l" defTabSz="914400" rtl="0" fontAlgn="auto" hangingPunct="1">
              <a:lnSpc>
                <a:spcPct val="100000"/>
              </a:lnSpc>
              <a:spcBef>
                <a:spcPts val="0"/>
              </a:spcBef>
              <a:spcAft>
                <a:spcPts val="900"/>
              </a:spcAft>
              <a:buSzPct val="100000"/>
              <a:tabLst/>
              <a:defRPr sz="1800" b="0" i="0" u="none" strike="noStrike" kern="0" cap="none" spc="0" baseline="0">
                <a:solidFill>
                  <a:srgbClr val="000000"/>
                </a:solidFill>
                <a:uFillTx/>
              </a:defRPr>
            </a:pPr>
            <a:endParaRPr lang="en-US" sz="1600" kern="0" baseline="0" dirty="0" smtClean="0">
              <a:solidFill>
                <a:srgbClr val="000000"/>
              </a:solidFill>
              <a:latin typeface="Verdana" pitchFamily="34"/>
              <a:ea typeface="Verdana" pitchFamily="34"/>
              <a:cs typeface="Verdana" pitchFamily="34"/>
            </a:endParaRPr>
          </a:p>
          <a:p>
            <a:pPr marR="0" lvl="0" algn="l" defTabSz="914400" rtl="0" fontAlgn="auto" hangingPunct="1">
              <a:lnSpc>
                <a:spcPct val="100000"/>
              </a:lnSpc>
              <a:spcBef>
                <a:spcPts val="0"/>
              </a:spcBef>
              <a:spcAft>
                <a:spcPts val="900"/>
              </a:spcAft>
              <a:buSzPct val="100000"/>
              <a:tabLst/>
              <a:defRPr sz="1800" b="0" i="0" u="none" strike="noStrike" kern="0" cap="none" spc="0" baseline="0">
                <a:solidFill>
                  <a:srgbClr val="000000"/>
                </a:solidFill>
                <a:uFillTx/>
              </a:defRPr>
            </a:pPr>
            <a:r>
              <a:rPr lang="en-US" sz="1600" kern="0" baseline="0" dirty="0" smtClean="0">
                <a:solidFill>
                  <a:srgbClr val="000000"/>
                </a:solidFill>
                <a:latin typeface="Verdana" pitchFamily="34"/>
                <a:ea typeface="Verdana" pitchFamily="34"/>
                <a:cs typeface="Verdana" pitchFamily="34"/>
              </a:rPr>
              <a:t>Note</a:t>
            </a:r>
            <a:r>
              <a:rPr lang="en-US" sz="1600" kern="0" dirty="0" smtClean="0">
                <a:solidFill>
                  <a:srgbClr val="000000"/>
                </a:solidFill>
                <a:latin typeface="Verdana" pitchFamily="34"/>
                <a:ea typeface="Verdana" pitchFamily="34"/>
                <a:cs typeface="Verdana" pitchFamily="34"/>
              </a:rPr>
              <a:t> the societal cultural value of the examples.</a:t>
            </a:r>
          </a:p>
          <a:p>
            <a:pPr marR="0" lvl="0" algn="l" defTabSz="914400" rtl="0" fontAlgn="auto" hangingPunct="1">
              <a:lnSpc>
                <a:spcPct val="100000"/>
              </a:lnSpc>
              <a:spcBef>
                <a:spcPts val="0"/>
              </a:spcBef>
              <a:spcAft>
                <a:spcPts val="900"/>
              </a:spcAft>
              <a:buSzPct val="100000"/>
              <a:tabLst/>
              <a:defRPr sz="1800" b="0" i="0" u="none" strike="noStrike" kern="0" cap="none" spc="0" baseline="0">
                <a:solidFill>
                  <a:srgbClr val="000000"/>
                </a:solidFill>
                <a:uFillTx/>
              </a:defRPr>
            </a:pPr>
            <a:endParaRPr lang="en-US" sz="1600" b="0" i="0" u="none" strike="noStrike" kern="0" cap="none" spc="0" baseline="0" dirty="0">
              <a:solidFill>
                <a:srgbClr val="000000"/>
              </a:solidFill>
              <a:uFillTx/>
              <a:latin typeface="Verdana" pitchFamily="34"/>
              <a:ea typeface="Verdana" pitchFamily="34"/>
              <a:cs typeface="Verdana" pitchFamily="34"/>
            </a:endParaRPr>
          </a:p>
          <a:p>
            <a:pPr marR="0" lvl="0" algn="l" defTabSz="914400" rtl="0" fontAlgn="auto" hangingPunct="1">
              <a:lnSpc>
                <a:spcPct val="100000"/>
              </a:lnSpc>
              <a:spcBef>
                <a:spcPts val="0"/>
              </a:spcBef>
              <a:spcAft>
                <a:spcPts val="900"/>
              </a:spcAft>
              <a:buSzPct val="100000"/>
              <a:tabLst/>
              <a:defRPr sz="1800" b="0" i="0" u="none" strike="noStrike" kern="0" cap="none" spc="0" baseline="0">
                <a:solidFill>
                  <a:srgbClr val="000000"/>
                </a:solidFill>
                <a:uFillTx/>
              </a:defRPr>
            </a:pPr>
            <a:r>
              <a:rPr lang="en-US" sz="1600" b="1" kern="0" dirty="0" smtClean="0">
                <a:solidFill>
                  <a:srgbClr val="FF0066"/>
                </a:solidFill>
                <a:latin typeface="Verdana" pitchFamily="34"/>
                <a:ea typeface="Verdana" pitchFamily="34"/>
                <a:cs typeface="Verdana" pitchFamily="34"/>
              </a:rPr>
              <a:t>Activity! </a:t>
            </a:r>
          </a:p>
          <a:p>
            <a:pPr marR="0" lvl="0" algn="l" defTabSz="914400" rtl="0" fontAlgn="auto" hangingPunct="1">
              <a:lnSpc>
                <a:spcPct val="100000"/>
              </a:lnSpc>
              <a:spcBef>
                <a:spcPts val="0"/>
              </a:spcBef>
              <a:spcAft>
                <a:spcPts val="900"/>
              </a:spcAft>
              <a:buSzPct val="100000"/>
              <a:tabLst/>
              <a:defRPr sz="1800" b="0" i="0" u="none" strike="noStrike" kern="0" cap="none" spc="0" baseline="0">
                <a:solidFill>
                  <a:srgbClr val="000000"/>
                </a:solidFill>
                <a:uFillTx/>
              </a:defRPr>
            </a:pPr>
            <a:r>
              <a:rPr lang="en-US" sz="1600" b="1" kern="0" dirty="0" smtClean="0">
                <a:solidFill>
                  <a:srgbClr val="FF0066"/>
                </a:solidFill>
                <a:latin typeface="Verdana" pitchFamily="34"/>
                <a:ea typeface="Verdana" pitchFamily="34"/>
                <a:cs typeface="Verdana" pitchFamily="34"/>
              </a:rPr>
              <a:t>Find out other examples and discuss about them!</a:t>
            </a:r>
            <a:endParaRPr lang="en-US" sz="1600" b="1" i="0" u="none" strike="noStrike" kern="1200" cap="none" spc="0" baseline="0" dirty="0" smtClean="0">
              <a:solidFill>
                <a:srgbClr val="FF0066"/>
              </a:solidFill>
              <a:uFillTx/>
              <a:latin typeface="Verdana" pitchFamily="34"/>
              <a:ea typeface="Verdana" pitchFamily="34"/>
              <a:cs typeface="Verdana" pitchFamily="34"/>
            </a:endParaRP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3"/>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4"/>
            <a:stretch>
              <a:fillRect/>
            </a:stretch>
          </p:blipFill>
          <p:spPr>
            <a:xfrm>
              <a:off x="7092278" y="6309323"/>
              <a:ext cx="1092909" cy="457977"/>
            </a:xfrm>
            <a:prstGeom prst="rect">
              <a:avLst/>
            </a:prstGeom>
            <a:noFill/>
            <a:ln>
              <a:noFill/>
            </a:ln>
          </p:spPr>
        </p:pic>
      </p:grpSp>
      <p:sp>
        <p:nvSpPr>
          <p:cNvPr id="8" name="TextBox 7"/>
          <p:cNvSpPr txBox="1"/>
          <p:nvPr/>
        </p:nvSpPr>
        <p:spPr>
          <a:xfrm>
            <a:off x="467540" y="1239140"/>
            <a:ext cx="662473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Pixie attitude in our every</a:t>
            </a:r>
            <a:r>
              <a:rPr lang="en-US" sz="2400" b="1" i="0" u="none" strike="noStrike" kern="1200" cap="none" spc="0" dirty="0" smtClean="0">
                <a:solidFill>
                  <a:srgbClr val="000000"/>
                </a:solidFill>
                <a:uFillTx/>
                <a:latin typeface="Verdana" pitchFamily="34"/>
                <a:ea typeface="Verdana" pitchFamily="34"/>
                <a:cs typeface="Verdana" pitchFamily="34"/>
              </a:rPr>
              <a:t> day lives 2</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Tree>
    <p:extLst>
      <p:ext uri="{BB962C8B-B14F-4D97-AF65-F5344CB8AC3E}">
        <p14:creationId xmlns:p14="http://schemas.microsoft.com/office/powerpoint/2010/main" val="130893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23413" r="4779"/>
          <a:stretch>
            <a:fillRect/>
          </a:stretch>
        </p:blipFill>
        <p:spPr>
          <a:xfrm>
            <a:off x="0" y="0"/>
            <a:ext cx="9144000" cy="410540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Creativity – how others</a:t>
            </a:r>
            <a:r>
              <a:rPr lang="en-US" sz="2400" b="1" i="0" u="none" strike="noStrike" kern="1200" cap="none" spc="0" dirty="0" smtClean="0">
                <a:solidFill>
                  <a:srgbClr val="000000"/>
                </a:solidFill>
                <a:uFillTx/>
                <a:latin typeface="Verdana" pitchFamily="34"/>
                <a:ea typeface="Verdana" pitchFamily="34"/>
                <a:cs typeface="Verdana" pitchFamily="34"/>
              </a:rPr>
              <a:t> see it</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4" name="TextBox 3"/>
          <p:cNvSpPr txBox="1"/>
          <p:nvPr/>
        </p:nvSpPr>
        <p:spPr>
          <a:xfrm>
            <a:off x="467541" y="2132856"/>
            <a:ext cx="6048673" cy="4478149"/>
          </a:xfrm>
          <a:prstGeom prst="rect">
            <a:avLst/>
          </a:prstGeom>
          <a:noFill/>
          <a:ln>
            <a:noFill/>
          </a:ln>
        </p:spPr>
        <p:txBody>
          <a:bodyPr vert="horz" wrap="square" lIns="91440" tIns="45720" rIns="91440" bIns="45720" anchor="t" anchorCtr="0" compatLnSpc="1">
            <a:spAutoFit/>
          </a:bodyPr>
          <a:lstStyle/>
          <a:p>
            <a:pPr lvl="0">
              <a:buSzPct val="100000"/>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Examples of presumptions:</a:t>
            </a:r>
          </a:p>
          <a:p>
            <a:pPr lvl="0">
              <a:buSzPct val="100000"/>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Irresponsible people – probably drunk or high on drugs too</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No need of responsibility</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No need of precision, attention to detail nor business sense required</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No schedules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a:solidFill>
                  <a:srgbClr val="000000"/>
                </a:solidFill>
                <a:latin typeface="Verdana" pitchFamily="34"/>
                <a:ea typeface="Verdana" pitchFamily="34"/>
                <a:cs typeface="Verdana" pitchFamily="34"/>
              </a:rPr>
              <a:t>It is ok to miss the deadlines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Only for artistic sector</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No importance for national economics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Waste of time</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600" dirty="0" smtClean="0">
                <a:solidFill>
                  <a:srgbClr val="000000"/>
                </a:solidFill>
                <a:latin typeface="Verdana" pitchFamily="34"/>
                <a:ea typeface="Verdana" pitchFamily="34"/>
                <a:cs typeface="Verdana" pitchFamily="34"/>
              </a:rPr>
              <a:t>You know all about creativity by reading books and theory only</a:t>
            </a:r>
          </a:p>
          <a:p>
            <a:pPr lvl="1">
              <a:buSzPct val="100000"/>
              <a:defRPr sz="1800" b="0" i="0" u="none" strike="noStrike" kern="0" cap="none" spc="0" baseline="0">
                <a:solidFill>
                  <a:srgbClr val="000000"/>
                </a:solidFill>
                <a:uFillTx/>
              </a:defRPr>
            </a:pPr>
            <a:endParaRPr lang="en-US" sz="1600" dirty="0" smtClean="0">
              <a:solidFill>
                <a:srgbClr val="000000"/>
              </a:solidFill>
              <a:latin typeface="Verdana" pitchFamily="34"/>
              <a:ea typeface="Verdana" pitchFamily="34"/>
              <a:cs typeface="Verdana" pitchFamily="34"/>
            </a:endParaRP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7092278" y="6309323"/>
            <a:ext cx="1943914" cy="457977"/>
            <a:chOff x="7092278" y="6309323"/>
            <a:chExt cx="1943914" cy="457977"/>
          </a:xfrm>
        </p:grpSpPr>
        <p:pic>
          <p:nvPicPr>
            <p:cNvPr id="4" name="Picture 8"/>
            <p:cNvPicPr>
              <a:picLocks noChangeAspect="1"/>
            </p:cNvPicPr>
            <p:nvPr/>
          </p:nvPicPr>
          <p:blipFill>
            <a:blip r:embed="rId2"/>
            <a:stretch>
              <a:fillRect/>
            </a:stretch>
          </p:blipFill>
          <p:spPr>
            <a:xfrm>
              <a:off x="8264210" y="6309323"/>
              <a:ext cx="771982" cy="389415"/>
            </a:xfrm>
            <a:prstGeom prst="rect">
              <a:avLst/>
            </a:prstGeom>
            <a:noFill/>
            <a:ln>
              <a:noFill/>
            </a:ln>
          </p:spPr>
        </p:pic>
        <p:pic>
          <p:nvPicPr>
            <p:cNvPr id="5" name="Picture 9"/>
            <p:cNvPicPr>
              <a:picLocks noChangeAspect="1"/>
            </p:cNvPicPr>
            <p:nvPr/>
          </p:nvPicPr>
          <p:blipFill>
            <a:blip r:embed="rId3"/>
            <a:stretch>
              <a:fillRect/>
            </a:stretch>
          </p:blipFill>
          <p:spPr>
            <a:xfrm>
              <a:off x="7092278" y="6309323"/>
              <a:ext cx="1092909" cy="457977"/>
            </a:xfrm>
            <a:prstGeom prst="rect">
              <a:avLst/>
            </a:prstGeom>
            <a:noFill/>
            <a:ln>
              <a:noFill/>
            </a:ln>
          </p:spPr>
        </p:pic>
      </p:grpSp>
      <p:pic>
        <p:nvPicPr>
          <p:cNvPr id="1026" name="Picture 2" descr="D:\My Pictures\VAPAA_AIKA_matkat\Reims_paris_2012_sept\IMG_04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71393" y="6397968"/>
            <a:ext cx="5713424" cy="369332"/>
          </a:xfrm>
          <a:prstGeom prst="rect">
            <a:avLst/>
          </a:prstGeom>
          <a:noFill/>
        </p:spPr>
        <p:txBody>
          <a:bodyPr wrap="none" rtlCol="0">
            <a:spAutoFit/>
          </a:bodyPr>
          <a:lstStyle/>
          <a:p>
            <a:r>
              <a:rPr lang="fi-FI" sz="1600" b="1" dirty="0" err="1" smtClean="0">
                <a:latin typeface="Verdana" pitchFamily="34" charset="0"/>
                <a:ea typeface="Verdana" pitchFamily="34" charset="0"/>
                <a:cs typeface="Verdana" pitchFamily="34" charset="0"/>
              </a:rPr>
              <a:t>Canova</a:t>
            </a:r>
            <a:r>
              <a:rPr lang="fi-FI" sz="1600" b="1" dirty="0" smtClean="0">
                <a:latin typeface="Verdana" pitchFamily="34" charset="0"/>
                <a:ea typeface="Verdana" pitchFamily="34" charset="0"/>
                <a:cs typeface="Verdana" pitchFamily="34" charset="0"/>
              </a:rPr>
              <a:t>: </a:t>
            </a:r>
            <a:r>
              <a:rPr lang="en-US" sz="1600" b="1" i="1" dirty="0">
                <a:latin typeface="Verdana" pitchFamily="34" charset="0"/>
                <a:ea typeface="Verdana" pitchFamily="34" charset="0"/>
                <a:cs typeface="Verdana" pitchFamily="34" charset="0"/>
              </a:rPr>
              <a:t>Psyche Revived by Cupid's </a:t>
            </a:r>
            <a:r>
              <a:rPr lang="en-US" sz="1600" b="1" i="1" dirty="0" smtClean="0">
                <a:latin typeface="Verdana" pitchFamily="34" charset="0"/>
                <a:ea typeface="Verdana" pitchFamily="34" charset="0"/>
                <a:cs typeface="Verdana" pitchFamily="34" charset="0"/>
              </a:rPr>
              <a:t>Kiss (1787)</a:t>
            </a:r>
            <a:r>
              <a:rPr lang="fi-FI" dirty="0" smtClean="0"/>
              <a:t> </a:t>
            </a:r>
            <a:endParaRPr lang="fi-FI" dirty="0"/>
          </a:p>
        </p:txBody>
      </p:sp>
    </p:spTree>
    <p:extLst>
      <p:ext uri="{BB962C8B-B14F-4D97-AF65-F5344CB8AC3E}">
        <p14:creationId xmlns:p14="http://schemas.microsoft.com/office/powerpoint/2010/main" val="47238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p:cNvPicPr>
            <a:picLocks noChangeAspect="1"/>
          </p:cNvPicPr>
          <p:nvPr/>
        </p:nvPicPr>
        <p:blipFill>
          <a:blip r:embed="rId3"/>
          <a:srcRect r="1173"/>
          <a:stretch>
            <a:fillRect/>
          </a:stretch>
        </p:blipFill>
        <p:spPr>
          <a:xfrm>
            <a:off x="0" y="1052739"/>
            <a:ext cx="9144000" cy="84571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Creativity – how it really is</a:t>
            </a:r>
          </a:p>
        </p:txBody>
      </p:sp>
      <p:sp>
        <p:nvSpPr>
          <p:cNvPr id="4" name="TextBox 3"/>
          <p:cNvSpPr txBox="1"/>
          <p:nvPr/>
        </p:nvSpPr>
        <p:spPr>
          <a:xfrm>
            <a:off x="467541" y="2132856"/>
            <a:ext cx="6048673" cy="4370427"/>
          </a:xfrm>
          <a:prstGeom prst="rect">
            <a:avLst/>
          </a:prstGeom>
          <a:noFill/>
          <a:ln>
            <a:noFill/>
          </a:ln>
        </p:spPr>
        <p:txBody>
          <a:bodyPr vert="horz" wrap="square" lIns="91440" tIns="45720" rIns="91440" bIns="45720" anchor="t" anchorCtr="0" compatLnSpc="1">
            <a:spAutoFit/>
          </a:bodyPr>
          <a:lstStyle/>
          <a:p>
            <a:pPr>
              <a:spcAft>
                <a:spcPts val="1200"/>
              </a:spcAft>
              <a:buSzPct val="100000"/>
              <a:defRPr sz="1800" b="0" i="0" u="none" strike="noStrike" kern="0" cap="none" spc="0" baseline="0">
                <a:solidFill>
                  <a:srgbClr val="000000"/>
                </a:solidFill>
                <a:uFillTx/>
              </a:defRPr>
            </a:pPr>
            <a:r>
              <a:rPr lang="en-US" sz="1600" dirty="0"/>
              <a:t>”The fashion industry is war. That’s why we have to </a:t>
            </a:r>
            <a:r>
              <a:rPr lang="en-US" sz="1600" b="1" dirty="0">
                <a:solidFill>
                  <a:srgbClr val="FF0066"/>
                </a:solidFill>
              </a:rPr>
              <a:t>take no prisoners kind of attitude</a:t>
            </a:r>
            <a:r>
              <a:rPr lang="en-US" sz="1600" dirty="0" smtClean="0"/>
              <a:t>”</a:t>
            </a:r>
          </a:p>
          <a:p>
            <a:pPr>
              <a:spcAft>
                <a:spcPts val="1200"/>
              </a:spcAft>
              <a:buSzPct val="100000"/>
              <a:defRPr sz="1800" b="0" i="0" u="none" strike="noStrike" kern="0" cap="none" spc="0" baseline="0">
                <a:solidFill>
                  <a:srgbClr val="000000"/>
                </a:solidFill>
                <a:uFillTx/>
              </a:defRPr>
            </a:pPr>
            <a:r>
              <a:rPr lang="en-US" sz="1600" dirty="0" smtClean="0"/>
              <a:t>“</a:t>
            </a:r>
            <a:r>
              <a:rPr lang="en-US" sz="1600" dirty="0"/>
              <a:t>This isn’t college! This is </a:t>
            </a:r>
            <a:r>
              <a:rPr lang="en-US" sz="1600" b="1" dirty="0">
                <a:solidFill>
                  <a:srgbClr val="FF0066"/>
                </a:solidFill>
              </a:rPr>
              <a:t>millions of dollars of people’s money</a:t>
            </a:r>
            <a:r>
              <a:rPr lang="en-US" sz="1600" dirty="0" smtClean="0"/>
              <a:t>!”</a:t>
            </a:r>
          </a:p>
          <a:p>
            <a:pPr>
              <a:spcAft>
                <a:spcPts val="1200"/>
              </a:spcAft>
              <a:buSzPct val="100000"/>
              <a:defRPr sz="1800" b="0" i="0" u="none" strike="noStrike" kern="0" cap="none" spc="0" baseline="0">
                <a:solidFill>
                  <a:srgbClr val="000000"/>
                </a:solidFill>
                <a:uFillTx/>
              </a:defRPr>
            </a:pPr>
            <a:r>
              <a:rPr lang="en-US" sz="1600" dirty="0" smtClean="0"/>
              <a:t>“</a:t>
            </a:r>
            <a:r>
              <a:rPr lang="en-US" sz="1600" dirty="0"/>
              <a:t>What the fashions world looks like and what the business is, are two completely different things. They all come in thinking they are fashion people. And 90% of are going to find out that they are not</a:t>
            </a:r>
            <a:r>
              <a:rPr lang="en-US" sz="1600" dirty="0" smtClean="0"/>
              <a:t>.”</a:t>
            </a:r>
          </a:p>
          <a:p>
            <a:pPr>
              <a:spcAft>
                <a:spcPts val="1200"/>
              </a:spcAft>
              <a:buSzPct val="100000"/>
              <a:defRPr sz="1800" b="0" i="0" u="none" strike="noStrike" kern="0" cap="none" spc="0" baseline="0">
                <a:solidFill>
                  <a:srgbClr val="000000"/>
                </a:solidFill>
                <a:uFillTx/>
              </a:defRPr>
            </a:pPr>
            <a:r>
              <a:rPr lang="en-US" sz="1600" dirty="0" smtClean="0"/>
              <a:t>“</a:t>
            </a:r>
            <a:r>
              <a:rPr lang="en-US" sz="1600" dirty="0"/>
              <a:t>We have a line up </a:t>
            </a:r>
            <a:r>
              <a:rPr lang="en-US" sz="1600" b="1" dirty="0">
                <a:solidFill>
                  <a:srgbClr val="FF0066"/>
                </a:solidFill>
              </a:rPr>
              <a:t>for a reason</a:t>
            </a:r>
            <a:r>
              <a:rPr lang="en-US" sz="1600" dirty="0" smtClean="0"/>
              <a:t>”</a:t>
            </a:r>
          </a:p>
          <a:p>
            <a:pPr>
              <a:spcAft>
                <a:spcPts val="1200"/>
              </a:spcAft>
              <a:buSzPct val="100000"/>
              <a:defRPr sz="1800" b="0" i="0" u="none" strike="noStrike" kern="0" cap="none" spc="0" baseline="0">
                <a:solidFill>
                  <a:srgbClr val="000000"/>
                </a:solidFill>
                <a:uFillTx/>
              </a:defRPr>
            </a:pPr>
            <a:r>
              <a:rPr lang="en-US" sz="1600" dirty="0" smtClean="0"/>
              <a:t>“</a:t>
            </a:r>
            <a:r>
              <a:rPr lang="en-US" sz="1600" dirty="0"/>
              <a:t>It’s officially fashion week</a:t>
            </a:r>
            <a:r>
              <a:rPr lang="en-US" sz="1600" dirty="0">
                <a:solidFill>
                  <a:srgbClr val="FF0066"/>
                </a:solidFill>
              </a:rPr>
              <a:t>. </a:t>
            </a:r>
            <a:r>
              <a:rPr lang="en-US" sz="1600" b="1" dirty="0">
                <a:solidFill>
                  <a:srgbClr val="FF0066"/>
                </a:solidFill>
              </a:rPr>
              <a:t>It is no f***</a:t>
            </a:r>
            <a:r>
              <a:rPr lang="en-US" sz="1600" b="1" dirty="0" err="1">
                <a:solidFill>
                  <a:srgbClr val="FF0066"/>
                </a:solidFill>
              </a:rPr>
              <a:t>ing</a:t>
            </a:r>
            <a:r>
              <a:rPr lang="en-US" sz="1600" b="1" dirty="0">
                <a:solidFill>
                  <a:srgbClr val="FF0066"/>
                </a:solidFill>
              </a:rPr>
              <a:t> joke.</a:t>
            </a:r>
            <a:r>
              <a:rPr lang="en-US" sz="1600" b="1" dirty="0">
                <a:solidFill>
                  <a:srgbClr val="00B0F0"/>
                </a:solidFill>
              </a:rPr>
              <a:t> </a:t>
            </a:r>
            <a:r>
              <a:rPr lang="en-US" sz="1600" dirty="0"/>
              <a:t>I am playing with b**** b*****b***</a:t>
            </a:r>
            <a:r>
              <a:rPr lang="en-US" sz="1600" dirty="0" err="1"/>
              <a:t>ing</a:t>
            </a:r>
            <a:r>
              <a:rPr lang="en-US" sz="1600" dirty="0"/>
              <a:t> kids”, </a:t>
            </a:r>
            <a:endParaRPr lang="en-US" sz="1600" dirty="0" smtClean="0"/>
          </a:p>
          <a:p>
            <a:pPr>
              <a:spcAft>
                <a:spcPts val="1200"/>
              </a:spcAft>
              <a:buSzPct val="100000"/>
              <a:defRPr sz="1800" b="0" i="0" u="none" strike="noStrike" kern="0" cap="none" spc="0" baseline="0">
                <a:solidFill>
                  <a:srgbClr val="000000"/>
                </a:solidFill>
                <a:uFillTx/>
              </a:defRPr>
            </a:pPr>
            <a:r>
              <a:rPr lang="en-US" sz="1600" dirty="0" smtClean="0"/>
              <a:t>“</a:t>
            </a:r>
            <a:r>
              <a:rPr lang="en-US" sz="1600" dirty="0"/>
              <a:t>It’s fashion week. </a:t>
            </a:r>
            <a:r>
              <a:rPr lang="en-US" sz="1600" b="1" dirty="0">
                <a:solidFill>
                  <a:srgbClr val="FF0066"/>
                </a:solidFill>
              </a:rPr>
              <a:t>So wake up</a:t>
            </a:r>
            <a:r>
              <a:rPr lang="en-US" sz="1600" dirty="0" smtClean="0"/>
              <a:t>!”</a:t>
            </a:r>
          </a:p>
          <a:p>
            <a:pPr>
              <a:spcAft>
                <a:spcPts val="1200"/>
              </a:spcAft>
              <a:buSzPct val="100000"/>
              <a:defRPr sz="1800" b="0" i="0" u="none" strike="noStrike" kern="0" cap="none" spc="0" baseline="0">
                <a:solidFill>
                  <a:srgbClr val="000000"/>
                </a:solidFill>
                <a:uFillTx/>
              </a:defRPr>
            </a:pPr>
            <a:r>
              <a:rPr lang="en-US" sz="1600" dirty="0" smtClean="0"/>
              <a:t>“</a:t>
            </a:r>
            <a:r>
              <a:rPr lang="en-US" sz="1600" dirty="0"/>
              <a:t>Is that clear</a:t>
            </a:r>
            <a:r>
              <a:rPr lang="en-US" sz="1600" dirty="0" smtClean="0"/>
              <a:t>!”</a:t>
            </a:r>
            <a:endParaRPr lang="en-US" sz="1600" dirty="0"/>
          </a:p>
          <a:p>
            <a:pPr>
              <a:spcAft>
                <a:spcPts val="600"/>
              </a:spcAft>
              <a:buSzPct val="100000"/>
              <a:defRPr sz="1800" b="0" i="0" u="none" strike="noStrike" kern="0" cap="none" spc="0" baseline="0">
                <a:solidFill>
                  <a:srgbClr val="000000"/>
                </a:solidFill>
                <a:uFillTx/>
              </a:defRPr>
            </a:pPr>
            <a:r>
              <a:rPr lang="en-US" sz="1600" dirty="0" smtClean="0"/>
              <a:t>- All quotes by Kelly </a:t>
            </a:r>
            <a:r>
              <a:rPr lang="en-US" sz="1600" dirty="0" err="1" smtClean="0"/>
              <a:t>Cutrone</a:t>
            </a:r>
            <a:r>
              <a:rPr lang="en-US" sz="1600" dirty="0" smtClean="0"/>
              <a:t> </a:t>
            </a:r>
            <a:r>
              <a:rPr lang="en-US" sz="1600" dirty="0"/>
              <a:t/>
            </a:r>
            <a:br>
              <a:rPr lang="en-US" sz="1600" dirty="0"/>
            </a:br>
            <a:endParaRPr lang="en-US" sz="1600" dirty="0" smtClean="0">
              <a:solidFill>
                <a:srgbClr val="000000"/>
              </a:solidFill>
              <a:latin typeface="Verdana" pitchFamily="34"/>
              <a:ea typeface="Verdana" pitchFamily="34"/>
              <a:cs typeface="Verdana" pitchFamily="34"/>
            </a:endParaRP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217905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p:cNvPicPr>
            <a:picLocks noChangeAspect="1"/>
          </p:cNvPicPr>
          <p:nvPr/>
        </p:nvPicPr>
        <p:blipFill>
          <a:blip r:embed="rId3"/>
          <a:srcRect r="1173"/>
          <a:stretch>
            <a:fillRect/>
          </a:stretch>
        </p:blipFill>
        <p:spPr>
          <a:xfrm>
            <a:off x="0" y="1052739"/>
            <a:ext cx="9144000" cy="845719"/>
          </a:xfrm>
          <a:prstGeom prst="rect">
            <a:avLst/>
          </a:prstGeom>
          <a:noFill/>
          <a:ln>
            <a:noFill/>
          </a:ln>
        </p:spPr>
      </p:pic>
      <p:sp>
        <p:nvSpPr>
          <p:cNvPr id="3"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Creativity – how it really is 2</a:t>
            </a:r>
          </a:p>
        </p:txBody>
      </p:sp>
      <p:sp>
        <p:nvSpPr>
          <p:cNvPr id="4" name="TextBox 3"/>
          <p:cNvSpPr txBox="1"/>
          <p:nvPr/>
        </p:nvSpPr>
        <p:spPr>
          <a:xfrm>
            <a:off x="467541" y="2132856"/>
            <a:ext cx="7171191" cy="4755148"/>
          </a:xfrm>
          <a:prstGeom prst="rect">
            <a:avLst/>
          </a:prstGeom>
          <a:noFill/>
          <a:ln>
            <a:noFill/>
          </a:ln>
        </p:spPr>
        <p:txBody>
          <a:bodyPr vert="horz" wrap="square" lIns="91440" tIns="45720" rIns="91440" bIns="45720" anchor="t" anchorCtr="0" compatLnSpc="1">
            <a:spAutoFit/>
          </a:bodyPr>
          <a:lstStyle/>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Swim or sink: high competition and only a few on the top</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High requirements, responsibilities and pace</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The results must be delivered in an agreed manner, on agreed quality and by agreed deadlines, or you lose the trust + business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Deadlines and schedules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Business is important: For </a:t>
            </a:r>
            <a:r>
              <a:rPr lang="en-US" sz="1500" dirty="0">
                <a:solidFill>
                  <a:srgbClr val="000000"/>
                </a:solidFill>
                <a:latin typeface="Verdana" pitchFamily="34"/>
                <a:ea typeface="Verdana" pitchFamily="34"/>
                <a:cs typeface="Verdana" pitchFamily="34"/>
              </a:rPr>
              <a:t>example the </a:t>
            </a:r>
            <a:r>
              <a:rPr lang="en-US" sz="1500" dirty="0" smtClean="0">
                <a:solidFill>
                  <a:srgbClr val="000000"/>
                </a:solidFill>
                <a:latin typeface="Verdana" pitchFamily="34"/>
                <a:ea typeface="Verdana" pitchFamily="34"/>
                <a:cs typeface="Verdana" pitchFamily="34"/>
              </a:rPr>
              <a:t>European </a:t>
            </a:r>
            <a:r>
              <a:rPr lang="en-US" sz="1500" dirty="0">
                <a:solidFill>
                  <a:srgbClr val="000000"/>
                </a:solidFill>
                <a:latin typeface="Verdana" pitchFamily="34"/>
                <a:ea typeface="Verdana" pitchFamily="34"/>
                <a:cs typeface="Verdana" pitchFamily="34"/>
              </a:rPr>
              <a:t>economy and brand has always been strongly based on the creative sector</a:t>
            </a:r>
          </a:p>
          <a:p>
            <a:pPr>
              <a:spcAft>
                <a:spcPts val="600"/>
              </a:spcAft>
              <a:buSzPct val="100000"/>
              <a:defRPr sz="1800" b="0" i="0" u="none" strike="noStrike" kern="0" cap="none" spc="0" baseline="0">
                <a:solidFill>
                  <a:srgbClr val="000000"/>
                </a:solidFill>
                <a:uFillTx/>
              </a:defRPr>
            </a:pPr>
            <a:endParaRPr lang="en-US" sz="1500" dirty="0" smtClean="0">
              <a:solidFill>
                <a:srgbClr val="000000"/>
              </a:solidFill>
              <a:latin typeface="Verdana" pitchFamily="34"/>
              <a:ea typeface="Verdana" pitchFamily="34"/>
              <a:cs typeface="Verdana" pitchFamily="34"/>
            </a:endParaRP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Fast adaptation, quick thinking and constant problem solving</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Attention to detail and big picture co-exist and must be applied constantly; keeping all balls in the air at the same time</a:t>
            </a:r>
          </a:p>
          <a:p>
            <a:pPr>
              <a:spcAft>
                <a:spcPts val="600"/>
              </a:spcAft>
              <a:buSzPct val="100000"/>
              <a:defRPr sz="1800" b="0" i="0" u="none" strike="noStrike" kern="0" cap="none" spc="0" baseline="0">
                <a:solidFill>
                  <a:srgbClr val="000000"/>
                </a:solidFill>
                <a:uFillTx/>
              </a:defRPr>
            </a:pPr>
            <a:endParaRPr lang="en-US" sz="1500" dirty="0" smtClean="0">
              <a:solidFill>
                <a:srgbClr val="000000"/>
              </a:solidFill>
              <a:latin typeface="Verdana" pitchFamily="34"/>
              <a:ea typeface="Verdana" pitchFamily="34"/>
              <a:cs typeface="Verdana" pitchFamily="34"/>
            </a:endParaRP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Creativity is and should be present on each sector</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Creative people are driven by passion to finish the works with optimal results</a:t>
            </a:r>
          </a:p>
          <a:p>
            <a:pPr marL="285750" indent="-285750">
              <a:spcAft>
                <a:spcPts val="600"/>
              </a:spcAft>
              <a:buSzPct val="100000"/>
              <a:buFont typeface="Courier New" pitchFamily="49"/>
              <a:buChar char="o"/>
              <a:defRPr sz="1800" b="0" i="0" u="none" strike="noStrike" kern="0" cap="none" spc="0" baseline="0">
                <a:solidFill>
                  <a:srgbClr val="000000"/>
                </a:solidFill>
                <a:uFillTx/>
              </a:defRPr>
            </a:pPr>
            <a:r>
              <a:rPr lang="en-US" sz="1500" dirty="0" smtClean="0">
                <a:solidFill>
                  <a:srgbClr val="000000"/>
                </a:solidFill>
                <a:latin typeface="Verdana" pitchFamily="34"/>
                <a:ea typeface="Verdana" pitchFamily="34"/>
                <a:cs typeface="Verdana" pitchFamily="34"/>
              </a:rPr>
              <a:t>Understanding and practice, open minds are needed</a:t>
            </a:r>
            <a:endParaRPr lang="en-US" sz="1500" dirty="0">
              <a:solidFill>
                <a:srgbClr val="000000"/>
              </a:solidFill>
              <a:latin typeface="Verdana" pitchFamily="34"/>
              <a:ea typeface="Verdana" pitchFamily="34"/>
              <a:cs typeface="Verdana" pitchFamily="34"/>
            </a:endParaRPr>
          </a:p>
        </p:txBody>
      </p:sp>
      <p:grpSp>
        <p:nvGrpSpPr>
          <p:cNvPr id="5" name="Group 8"/>
          <p:cNvGrpSpPr/>
          <p:nvPr/>
        </p:nvGrpSpPr>
        <p:grpSpPr>
          <a:xfrm>
            <a:off x="7092278" y="6309323"/>
            <a:ext cx="1943914" cy="457977"/>
            <a:chOff x="7092278" y="6309323"/>
            <a:chExt cx="1943914" cy="457977"/>
          </a:xfrm>
        </p:grpSpPr>
        <p:pic>
          <p:nvPicPr>
            <p:cNvPr id="6" name="Picture 9"/>
            <p:cNvPicPr>
              <a:picLocks noChangeAspect="1"/>
            </p:cNvPicPr>
            <p:nvPr/>
          </p:nvPicPr>
          <p:blipFill>
            <a:blip r:embed="rId4"/>
            <a:stretch>
              <a:fillRect/>
            </a:stretch>
          </p:blipFill>
          <p:spPr>
            <a:xfrm>
              <a:off x="8264210" y="6309323"/>
              <a:ext cx="771982" cy="389415"/>
            </a:xfrm>
            <a:prstGeom prst="rect">
              <a:avLst/>
            </a:prstGeom>
            <a:noFill/>
            <a:ln>
              <a:noFill/>
            </a:ln>
          </p:spPr>
        </p:pic>
        <p:pic>
          <p:nvPicPr>
            <p:cNvPr id="7" name="Picture 10"/>
            <p:cNvPicPr>
              <a:picLocks noChangeAspect="1"/>
            </p:cNvPicPr>
            <p:nvPr/>
          </p:nvPicPr>
          <p:blipFill>
            <a:blip r:embed="rId5"/>
            <a:stretch>
              <a:fillRect/>
            </a:stretch>
          </p:blipFill>
          <p:spPr>
            <a:xfrm>
              <a:off x="7092278" y="6309323"/>
              <a:ext cx="1092909" cy="457977"/>
            </a:xfrm>
            <a:prstGeom prst="rect">
              <a:avLst/>
            </a:prstGeom>
            <a:noFill/>
            <a:ln>
              <a:noFill/>
            </a:ln>
          </p:spPr>
        </p:pic>
      </p:grpSp>
    </p:spTree>
    <p:extLst>
      <p:ext uri="{BB962C8B-B14F-4D97-AF65-F5344CB8AC3E}">
        <p14:creationId xmlns:p14="http://schemas.microsoft.com/office/powerpoint/2010/main" val="330431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1763</Words>
  <Application>Microsoft Office PowerPoint</Application>
  <PresentationFormat>On-screen Show (4:3)</PresentationFormat>
  <Paragraphs>194</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santank1</dc:creator>
  <cp:lastModifiedBy>Oraviita Tanja</cp:lastModifiedBy>
  <cp:revision>101</cp:revision>
  <dcterms:created xsi:type="dcterms:W3CDTF">2011-11-22T13:14:08Z</dcterms:created>
  <dcterms:modified xsi:type="dcterms:W3CDTF">2013-09-04T12:45:49Z</dcterms:modified>
</cp:coreProperties>
</file>